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p:restoredTop sz="53476" autoAdjust="0"/>
  </p:normalViewPr>
  <p:slideViewPr>
    <p:cSldViewPr snapToGrid="0" snapToObjects="1">
      <p:cViewPr varScale="1">
        <p:scale>
          <a:sx n="30" d="100"/>
          <a:sy n="30" d="100"/>
        </p:scale>
        <p:origin x="177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B07EC-4EAA-5444-B027-0F89222B60EF}" type="datetimeFigureOut">
              <a:rPr lang="en-US" smtClean="0"/>
              <a:t>28-Feb-23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66952-139F-F44A-9C83-17CD555EB75B}" type="slidenum">
              <a:rPr lang="en-US" smtClean="0"/>
              <a:t>‹#›</a:t>
            </a:fld>
            <a:endParaRPr lang="en-US"/>
          </a:p>
        </p:txBody>
      </p:sp>
    </p:spTree>
    <p:extLst>
      <p:ext uri="{BB962C8B-B14F-4D97-AF65-F5344CB8AC3E}">
        <p14:creationId xmlns:p14="http://schemas.microsoft.com/office/powerpoint/2010/main" val="3040730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66952-139F-F44A-9C83-17CD555EB75B}" type="slidenum">
              <a:rPr lang="en-US" smtClean="0"/>
              <a:t>1</a:t>
            </a:fld>
            <a:endParaRPr lang="en-US"/>
          </a:p>
        </p:txBody>
      </p:sp>
    </p:spTree>
    <p:extLst>
      <p:ext uri="{BB962C8B-B14F-4D97-AF65-F5344CB8AC3E}">
        <p14:creationId xmlns:p14="http://schemas.microsoft.com/office/powerpoint/2010/main" val="269895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Rangel Fellowship is a U.S. Department of State program that prepares outstanding young people for careers as Foreign Service Officers in the U.S. Department of State. The program provides funding for a two-year graduate degree in an area of relevance to the Foreign Service, summer internships, mentoring, and professional development activities. Fellows who successfully complete the program enter the Department of State, embarking on a uniquely rewarding career of service to the nation. The fellowship promotes excellence and diversity in the Foreign Service and encourages the application of members of minority groups historically underrepresented in the State Department, women, and those with financial need.</a:t>
            </a:r>
          </a:p>
          <a:p>
            <a:r>
              <a:rPr lang="en-US" sz="1200" kern="1200" dirty="0">
                <a:solidFill>
                  <a:schemeClr val="tx1"/>
                </a:solidFill>
                <a:effectLst/>
                <a:latin typeface="+mn-lt"/>
                <a:ea typeface="+mn-ea"/>
                <a:cs typeface="+mn-cs"/>
              </a:rPr>
              <a:t>The program provides approximately $95,000 in financial benefits over the two years of the program, including up to $37,500 per year toward graduate school. This includes support for tuition and mandatory fees of up to $21,500 per year and a stipend of $16,000 per year for two years. The program also pays approximately $10,000 per year for internships, including a stipend, housing, and transportation. As well as mentoring from a Foreign Service Officer over the two years of the program and professional development training. </a:t>
            </a:r>
          </a:p>
          <a:p>
            <a:r>
              <a:rPr lang="en-US" sz="1200" kern="1200" dirty="0">
                <a:solidFill>
                  <a:schemeClr val="tx1"/>
                </a:solidFill>
                <a:effectLst/>
                <a:latin typeface="+mn-lt"/>
                <a:ea typeface="+mn-ea"/>
                <a:cs typeface="+mn-cs"/>
              </a:rPr>
              <a:t>Fellows who successfully complete the program enter the U.S. Department of State, with a 5-year service obligation.</a:t>
            </a:r>
          </a:p>
          <a:p>
            <a:r>
              <a:rPr lang="en-US" sz="1200" kern="1200" dirty="0">
                <a:solidFill>
                  <a:schemeClr val="tx1"/>
                </a:solidFill>
                <a:effectLst/>
                <a:latin typeface="+mn-lt"/>
                <a:ea typeface="+mn-ea"/>
                <a:cs typeface="+mn-cs"/>
              </a:rPr>
              <a:t>Eligibility requirements include American citizenship, a GPA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at least 3.2, and an intention to start a two-year graduate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school in fall of the year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which they are applying. The fellowship is open to individuals with any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undergraduate major, but the master's degree must be in an area of relevance to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Foreign Service such as international relations, public policy, public administration,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business administration, area studies, and other related fields. Applicants must plan</a:t>
            </a:r>
          </a:p>
          <a:p>
            <a:r>
              <a:rPr lang="en-US" sz="1200" kern="1200" dirty="0">
                <a:solidFill>
                  <a:schemeClr val="tx1"/>
                </a:solidFill>
                <a:effectLst/>
                <a:latin typeface="+mn-lt"/>
                <a:ea typeface="+mn-ea"/>
                <a:cs typeface="+mn-cs"/>
              </a:rPr>
              <a:t>on attending a U.S. university and pursuing a two-year master's degree.</a:t>
            </a:r>
          </a:p>
          <a:p>
            <a:r>
              <a:rPr lang="en-US" sz="1200" kern="1200" dirty="0">
                <a:solidFill>
                  <a:schemeClr val="tx1"/>
                </a:solidFill>
                <a:effectLst/>
                <a:latin typeface="+mn-lt"/>
                <a:ea typeface="+mn-ea"/>
                <a:cs typeface="+mn-cs"/>
              </a:rPr>
              <a:t>There is a</a:t>
            </a:r>
            <a:r>
              <a:rPr lang="en-US" sz="1200" kern="1200" baseline="0" dirty="0">
                <a:solidFill>
                  <a:schemeClr val="tx1"/>
                </a:solidFill>
                <a:effectLst/>
                <a:latin typeface="+mn-lt"/>
                <a:ea typeface="+mn-ea"/>
                <a:cs typeface="+mn-cs"/>
              </a:rPr>
              <a:t> five year service requirement upon completion of this program.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766952-139F-F44A-9C83-17CD555EB75B}" type="slidenum">
              <a:rPr lang="en-US" smtClean="0"/>
              <a:t>2</a:t>
            </a:fld>
            <a:endParaRPr lang="en-US"/>
          </a:p>
        </p:txBody>
      </p:sp>
    </p:spTree>
    <p:extLst>
      <p:ext uri="{BB962C8B-B14F-4D97-AF65-F5344CB8AC3E}">
        <p14:creationId xmlns:p14="http://schemas.microsoft.com/office/powerpoint/2010/main" val="234422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108" y="6244983"/>
            <a:ext cx="2743200" cy="365125"/>
          </a:xfrm>
        </p:spPr>
        <p:txBody>
          <a:bodyPr/>
          <a:lstStyle/>
          <a:p>
            <a:fld id="{BE4B41FD-D06B-EA42-A3A7-3BA69B7CF81B}" type="datetimeFigureOut">
              <a:rPr lang="en-US" smtClean="0"/>
              <a:t>28-Feb-23</a:t>
            </a:fld>
            <a:endParaRPr lang="en-US"/>
          </a:p>
        </p:txBody>
      </p:sp>
      <p:sp>
        <p:nvSpPr>
          <p:cNvPr id="5" name="Footer Placeholder 4"/>
          <p:cNvSpPr>
            <a:spLocks noGrp="1"/>
          </p:cNvSpPr>
          <p:nvPr>
            <p:ph type="ftr" sz="quarter" idx="11"/>
          </p:nvPr>
        </p:nvSpPr>
        <p:spPr>
          <a:xfrm>
            <a:off x="4038600" y="6244983"/>
            <a:ext cx="4114800" cy="365125"/>
          </a:xfrm>
        </p:spPr>
        <p:txBody>
          <a:bodyPr/>
          <a:lstStyle/>
          <a:p>
            <a:endParaRPr lang="en-US"/>
          </a:p>
        </p:txBody>
      </p:sp>
      <p:sp>
        <p:nvSpPr>
          <p:cNvPr id="6" name="Slide Number Placeholder 5"/>
          <p:cNvSpPr>
            <a:spLocks noGrp="1"/>
          </p:cNvSpPr>
          <p:nvPr>
            <p:ph type="sldNum" sz="quarter" idx="12"/>
          </p:nvPr>
        </p:nvSpPr>
        <p:spPr>
          <a:xfrm>
            <a:off x="9296400" y="6244983"/>
            <a:ext cx="2743200" cy="365125"/>
          </a:xfrm>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28-Feb-23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7609" y="1652952"/>
            <a:ext cx="2628900" cy="4524010"/>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652954"/>
            <a:ext cx="8219831"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28-Feb-23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942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28-Feb-23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28-Feb-23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B41FD-D06B-EA42-A3A7-3BA69B7CF81B}" type="datetimeFigureOut">
              <a:rPr lang="en-US" smtClean="0"/>
              <a:t>28-Feb-23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252046"/>
            <a:ext cx="10636372" cy="11158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B41FD-D06B-EA42-A3A7-3BA69B7CF81B}" type="datetimeFigureOut">
              <a:rPr lang="en-US" smtClean="0"/>
              <a:t>28-Feb-23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B41FD-D06B-EA42-A3A7-3BA69B7CF81B}" type="datetimeFigureOut">
              <a:rPr lang="en-US" smtClean="0"/>
              <a:t>28-Feb-23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28-Feb-23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031"/>
            <a:ext cx="3932237" cy="973015"/>
          </a:xfrm>
        </p:spPr>
        <p:txBody>
          <a:bodyPr anchor="b">
            <a:normAutofit/>
          </a:bodyPr>
          <a:lstStyle>
            <a:lvl1pPr>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565031"/>
            <a:ext cx="6172200" cy="42960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37692"/>
            <a:ext cx="3932237" cy="32312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28-Feb-23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65031"/>
            <a:ext cx="3932237" cy="803030"/>
          </a:xfrm>
        </p:spPr>
        <p:txBody>
          <a:bodyPr anchor="b">
            <a:noAutofit/>
          </a:bodyPr>
          <a:lstStyle>
            <a:lvl1pPr>
              <a:defRPr sz="28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565031"/>
            <a:ext cx="6172200" cy="4296020"/>
          </a:xfrm>
          <a:no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491154"/>
            <a:ext cx="3932237" cy="33778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28-Feb-23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48604"/>
            <a:ext cx="960315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B41FD-D06B-EA42-A3A7-3BA69B7CF81B}" type="datetimeFigureOut">
              <a:rPr lang="en-US" smtClean="0"/>
              <a:t>28-Feb-23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77278-7687-3448-A6B0-227CFE0C97B6}" type="slidenum">
              <a:rPr lang="en-US" smtClean="0"/>
              <a:t>‹#›</a:t>
            </a:fld>
            <a:endParaRPr lang="en-US"/>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p:txBody>
          <a:bodyPr>
            <a:normAutofit fontScale="90000"/>
          </a:bodyPr>
          <a:lstStyle/>
          <a:p>
            <a:r>
              <a:rPr lang="en-US" dirty="0"/>
              <a:t>CHARLES B. RANGEL INTERNATIONAL AFFAIRS GRADUATE FELLOWSHIP</a:t>
            </a:r>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p:txBody>
          <a:bodyPr/>
          <a:lstStyle/>
          <a:p>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50962456"/>
      </p:ext>
    </p:extLst>
  </p:cSld>
  <p:clrMapOvr>
    <a:masterClrMapping/>
  </p:clrMapOvr>
  <mc:AlternateContent xmlns:mc="http://schemas.openxmlformats.org/markup-compatibility/2006" xmlns:p14="http://schemas.microsoft.com/office/powerpoint/2010/main">
    <mc:Choice Requires="p14">
      <p:transition spd="slow" p14:dur="2000" advTm="7643"/>
    </mc:Choice>
    <mc:Fallback xmlns="">
      <p:transition xmlns:p14="http://schemas.microsoft.com/office/powerpoint/2010/main" spd="slow" advTm="7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Rangel Fellowship</a:t>
            </a:r>
          </a:p>
        </p:txBody>
      </p:sp>
      <p:sp>
        <p:nvSpPr>
          <p:cNvPr id="3" name="Content Placeholder 2"/>
          <p:cNvSpPr>
            <a:spLocks noGrp="1"/>
          </p:cNvSpPr>
          <p:nvPr>
            <p:ph idx="1"/>
          </p:nvPr>
        </p:nvSpPr>
        <p:spPr/>
        <p:txBody>
          <a:bodyPr/>
          <a:lstStyle/>
          <a:p>
            <a:r>
              <a:rPr lang="en-US" dirty="0"/>
              <a:t>$95,000 in financial benefits over the two years of the program, including up to $37,500 per year toward graduate school</a:t>
            </a:r>
          </a:p>
          <a:p>
            <a:r>
              <a:rPr lang="en-US" dirty="0">
                <a:solidFill>
                  <a:srgbClr val="FFFFFF"/>
                </a:solidFill>
              </a:rPr>
              <a:t>American citizenship, a GPA of at least 3.2, and an intention to start a two-year graduate school in fall of the year for which they are applying. </a:t>
            </a:r>
          </a:p>
          <a:p>
            <a:r>
              <a:rPr lang="en-US" dirty="0"/>
              <a:t>Deadlines: Typically due in Sept.</a:t>
            </a:r>
          </a:p>
          <a:p>
            <a:r>
              <a:rPr lang="en-US" dirty="0"/>
              <a:t>Campus Contact: Dr. Mary Sajini Devadas, Director of Competitive Awards</a:t>
            </a:r>
          </a:p>
          <a:p>
            <a:r>
              <a:rPr lang="en-US"/>
              <a:t>tucfa@towson.edu</a:t>
            </a:r>
          </a:p>
          <a:p>
            <a:pPr marL="0" indent="0">
              <a:buNone/>
            </a:pP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5677317"/>
      </p:ext>
    </p:extLst>
  </p:cSld>
  <p:clrMapOvr>
    <a:masterClrMapping/>
  </p:clrMapOvr>
  <mc:AlternateContent xmlns:mc="http://schemas.openxmlformats.org/markup-compatibility/2006" xmlns:p14="http://schemas.microsoft.com/office/powerpoint/2010/main">
    <mc:Choice Requires="p14">
      <p:transition spd="slow" p14:dur="2000" advTm="115013"/>
    </mc:Choice>
    <mc:Fallback xmlns="">
      <p:transition xmlns:p14="http://schemas.microsoft.com/office/powerpoint/2010/main" spd="slow" advTm="115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UPPT-Graphite-169 (1)">
  <a:themeElements>
    <a:clrScheme name="Towson">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DDDDD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Charcoal43.potx" id="{1AC52F87-55F4-4A89-9A01-A18AA6F7BA0F}" vid="{D8A7A110-8785-40B1-AE65-C31EDA479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TUPPT-Graphite-169 (1).potx</Template>
  <TotalTime>188</TotalTime>
  <Words>442</Words>
  <Application>Microsoft Office PowerPoint</Application>
  <PresentationFormat>Widescreen</PresentationFormat>
  <Paragraphs>15</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Proxima Nova</vt:lpstr>
      <vt:lpstr>TUPPT-Graphite-169 (1)</vt:lpstr>
      <vt:lpstr>CHARLES B. RANGEL INTERNATIONAL AFFAIRS GRADUATE FELLOWSHIP</vt:lpstr>
      <vt:lpstr>Rangel Fellowship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Urand, Rodney J.</dc:creator>
  <cp:lastModifiedBy>Kameron Crump</cp:lastModifiedBy>
  <cp:revision>17</cp:revision>
  <dcterms:created xsi:type="dcterms:W3CDTF">2018-12-18T19:48:38Z</dcterms:created>
  <dcterms:modified xsi:type="dcterms:W3CDTF">2023-02-28T19:00:29Z</dcterms:modified>
</cp:coreProperties>
</file>