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1"/>
  </p:notesMasterIdLst>
  <p:sldIdLst>
    <p:sldId id="270" r:id="rId3"/>
    <p:sldId id="271" r:id="rId4"/>
    <p:sldId id="272" r:id="rId5"/>
    <p:sldId id="273" r:id="rId6"/>
    <p:sldId id="274" r:id="rId7"/>
    <p:sldId id="275" r:id="rId8"/>
    <p:sldId id="276" r:id="rId9"/>
    <p:sldId id="27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F6C"/>
    <a:srgbClr val="007D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1930" autoAdjust="0"/>
    <p:restoredTop sz="94650"/>
  </p:normalViewPr>
  <p:slideViewPr>
    <p:cSldViewPr snapToGrid="0" snapToObjects="1">
      <p:cViewPr>
        <p:scale>
          <a:sx n="50" d="100"/>
          <a:sy n="50" d="100"/>
        </p:scale>
        <p:origin x="168" y="-84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88C71-8000-AF40-B49B-B9603F079EF6}" type="datetimeFigureOut">
              <a:rPr lang="en-US" smtClean="0"/>
              <a:t>4/2/2020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B4CD3-3004-8245-86E3-71D5C32BD66A}" type="slidenum">
              <a:rPr lang="en-US" smtClean="0"/>
              <a:t>‹#›</a:t>
            </a:fld>
            <a:endParaRPr lang="en-US"/>
          </a:p>
        </p:txBody>
      </p:sp>
    </p:spTree>
    <p:extLst>
      <p:ext uri="{BB962C8B-B14F-4D97-AF65-F5344CB8AC3E}">
        <p14:creationId xmlns:p14="http://schemas.microsoft.com/office/powerpoint/2010/main" val="3295958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My name is Jacklyn Fisher and I am the Assistant Director for Study Abroad here at Towson University. I will be discussing two distinguished study abroad scholarships: the Critical Language Scholarship Program and the Benjamin A. Gilman International Scholarship Program. They are both programs of the U.S. Department of State, and supported by the Institute of International Education and American Councils for International Education.</a:t>
            </a:r>
          </a:p>
        </p:txBody>
      </p:sp>
      <p:sp>
        <p:nvSpPr>
          <p:cNvPr id="4" name="Slide Number Placeholder 3"/>
          <p:cNvSpPr>
            <a:spLocks noGrp="1"/>
          </p:cNvSpPr>
          <p:nvPr>
            <p:ph type="sldNum" sz="quarter" idx="10"/>
          </p:nvPr>
        </p:nvSpPr>
        <p:spPr/>
        <p:txBody>
          <a:bodyPr/>
          <a:lstStyle/>
          <a:p>
            <a:fld id="{492B4CD3-3004-8245-86E3-71D5C32BD66A}" type="slidenum">
              <a:rPr lang="en-US" smtClean="0"/>
              <a:t>1</a:t>
            </a:fld>
            <a:endParaRPr lang="en-US"/>
          </a:p>
        </p:txBody>
      </p:sp>
    </p:spTree>
    <p:extLst>
      <p:ext uri="{BB962C8B-B14F-4D97-AF65-F5344CB8AC3E}">
        <p14:creationId xmlns:p14="http://schemas.microsoft.com/office/powerpoint/2010/main" val="94160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Critical Language Scholarship Program, or C-L-S, is an intensive group-based language program providing students with an amazing opportunity to devote two months over the summer to rapidly increase proficiency in a target language. The CLS program is </a:t>
            </a:r>
            <a:r>
              <a:rPr lang="en-US" sz="1200" b="1" kern="1200" dirty="0" smtClean="0">
                <a:solidFill>
                  <a:schemeClr val="tx1"/>
                </a:solidFill>
                <a:effectLst/>
                <a:latin typeface="+mn-lt"/>
                <a:ea typeface="+mn-ea"/>
                <a:cs typeface="+mn-cs"/>
              </a:rPr>
              <a:t>fully funded</a:t>
            </a:r>
            <a:r>
              <a:rPr lang="en-US" sz="1200" kern="1200" dirty="0" smtClean="0">
                <a:solidFill>
                  <a:schemeClr val="tx1"/>
                </a:solidFill>
                <a:effectLst/>
                <a:latin typeface="+mn-lt"/>
                <a:ea typeface="+mn-ea"/>
                <a:cs typeface="+mn-cs"/>
              </a:rPr>
              <a:t> and competitive, but it is an excellent study abroad option for motivated students looking to pursue language study and gain a unique firsthand perspective of their host country.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CLS program offers fifteen languages that are not typically taught throughout school in the U.S and are deemed critical to global interconnectedness. The current languages offered are listed here.  It is important to keep in mind that when applying, students are not choosing a specific country; rather, they are applying to their target language, and are then assigned a country based on the target language they applied for.  </a:t>
            </a:r>
            <a:r>
              <a:rPr lang="en-US" sz="1200" b="1" kern="1200" dirty="0" smtClean="0">
                <a:solidFill>
                  <a:schemeClr val="tx1"/>
                </a:solidFill>
                <a:effectLst/>
                <a:latin typeface="+mn-lt"/>
                <a:ea typeface="+mn-ea"/>
                <a:cs typeface="+mn-cs"/>
              </a:rPr>
              <a:t>/next slide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2B4CD3-3004-8245-86E3-71D5C32BD66A}" type="slidenum">
              <a:rPr lang="en-US" smtClean="0"/>
              <a:t>2</a:t>
            </a:fld>
            <a:endParaRPr lang="en-US"/>
          </a:p>
        </p:txBody>
      </p:sp>
    </p:spTree>
    <p:extLst>
      <p:ext uri="{BB962C8B-B14F-4D97-AF65-F5344CB8AC3E}">
        <p14:creationId xmlns:p14="http://schemas.microsoft.com/office/powerpoint/2010/main" val="3230968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CLS Program is available to any U.S. citizen or national enrolled into an accredited U.S. degree-granting program at the time of application. This means students at the associate’s through doctoral degree programs are eligible to apply.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are also eligibility requirements based on the target language of the student. For example, a student applying for Swahili does not need to have any previous study of the language. However, a student interested in applying for Korean does need to have at least one year of Korean language study in order to be eligible.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CLS seeks participants with diverse interests, and from a wide range of fields of study and career paths, with the intention of representing the full diversity of the United States. The participants are selected based on their commitment to language learning and plans to apply their language skills to their future academic or professional pursuits. This is a major aspect of the application so interested students should be prepared to discuss this in the application.  </a:t>
            </a:r>
            <a:r>
              <a:rPr lang="en-US" sz="1200" b="1" kern="1200" dirty="0" smtClean="0">
                <a:solidFill>
                  <a:schemeClr val="tx1"/>
                </a:solidFill>
                <a:effectLst/>
                <a:latin typeface="+mn-lt"/>
                <a:ea typeface="+mn-ea"/>
                <a:cs typeface="+mn-cs"/>
              </a:rPr>
              <a:t>/next slide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2B4CD3-3004-8245-86E3-71D5C32BD66A}" type="slidenum">
              <a:rPr lang="en-US" smtClean="0"/>
              <a:t>3</a:t>
            </a:fld>
            <a:endParaRPr lang="en-US"/>
          </a:p>
        </p:txBody>
      </p:sp>
    </p:spTree>
    <p:extLst>
      <p:ext uri="{BB962C8B-B14F-4D97-AF65-F5344CB8AC3E}">
        <p14:creationId xmlns:p14="http://schemas.microsoft.com/office/powerpoint/2010/main" val="198038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is one application cycle for CLS each year, and applications go through two rounds of review during the selection process. Awarded recipients will be selected on the basis of merit with consideration for:</a:t>
            </a:r>
          </a:p>
          <a:p>
            <a:pPr lvl="0" fontAlgn="base"/>
            <a:r>
              <a:rPr lang="en-US" sz="1200" kern="1200" dirty="0" smtClean="0">
                <a:solidFill>
                  <a:schemeClr val="tx1"/>
                </a:solidFill>
                <a:effectLst/>
                <a:latin typeface="+mn-lt"/>
                <a:ea typeface="+mn-ea"/>
                <a:cs typeface="+mn-cs"/>
              </a:rPr>
              <a:t>Academic record and potential to succeed in a rigorous academic setting </a:t>
            </a:r>
          </a:p>
          <a:p>
            <a:pPr lvl="0" fontAlgn="base"/>
            <a:r>
              <a:rPr lang="en-US" sz="1200" kern="1200" dirty="0" smtClean="0">
                <a:solidFill>
                  <a:schemeClr val="tx1"/>
                </a:solidFill>
                <a:effectLst/>
                <a:latin typeface="+mn-lt"/>
                <a:ea typeface="+mn-ea"/>
                <a:cs typeface="+mn-cs"/>
              </a:rPr>
              <a:t>Commitment to language learning</a:t>
            </a:r>
          </a:p>
          <a:p>
            <a:pPr lvl="0" fontAlgn="base"/>
            <a:r>
              <a:rPr lang="en-US" sz="1200" kern="1200" dirty="0" smtClean="0">
                <a:solidFill>
                  <a:schemeClr val="tx1"/>
                </a:solidFill>
                <a:effectLst/>
                <a:latin typeface="+mn-lt"/>
                <a:ea typeface="+mn-ea"/>
                <a:cs typeface="+mn-cs"/>
              </a:rPr>
              <a:t>Connection between target language and career or academic goals</a:t>
            </a:r>
          </a:p>
          <a:p>
            <a:pPr lvl="0" fontAlgn="base"/>
            <a:r>
              <a:rPr lang="en-US" sz="1200" kern="1200" dirty="0" smtClean="0">
                <a:solidFill>
                  <a:schemeClr val="tx1"/>
                </a:solidFill>
                <a:effectLst/>
                <a:latin typeface="+mn-lt"/>
                <a:ea typeface="+mn-ea"/>
                <a:cs typeface="+mn-cs"/>
              </a:rPr>
              <a:t>Ability to adapt to an intensive program and a challenging cultural environment;</a:t>
            </a:r>
          </a:p>
          <a:p>
            <a:r>
              <a:rPr lang="en-US" sz="1200" kern="1200" dirty="0" smtClean="0">
                <a:solidFill>
                  <a:schemeClr val="tx1"/>
                </a:solidFill>
                <a:effectLst/>
                <a:latin typeface="+mn-lt"/>
                <a:ea typeface="+mn-ea"/>
                <a:cs typeface="+mn-cs"/>
              </a:rPr>
              <a:t>If interested in applying for CLS, get started on the process early, attend any CLS interest sessions or events on campus, and work with the designated CLS Advisors here at Towson. </a:t>
            </a:r>
            <a:r>
              <a:rPr lang="en-US" sz="1200" b="1" kern="1200" dirty="0" smtClean="0">
                <a:solidFill>
                  <a:schemeClr val="tx1"/>
                </a:solidFill>
                <a:effectLst/>
                <a:latin typeface="+mn-lt"/>
                <a:ea typeface="+mn-ea"/>
                <a:cs typeface="+mn-cs"/>
              </a:rPr>
              <a:t>/next slide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2B4CD3-3004-8245-86E3-71D5C32BD66A}" type="slidenum">
              <a:rPr lang="en-US" smtClean="0"/>
              <a:t>4</a:t>
            </a:fld>
            <a:endParaRPr lang="en-US"/>
          </a:p>
        </p:txBody>
      </p:sp>
    </p:spTree>
    <p:extLst>
      <p:ext uri="{BB962C8B-B14F-4D97-AF65-F5344CB8AC3E}">
        <p14:creationId xmlns:p14="http://schemas.microsoft.com/office/powerpoint/2010/main" val="2058682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next international scholarship I want to discuss is the Benjamin A. Gilman International Scholarship, or Gilman. Unlike the CLS, which is its own study abroad program, the Gilman is purely a scholarship so applicants will still select their own study or intern abroad program.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aim of Gilman is to broaden the student population that studies and interns abroad by supporting undergraduates who might not otherwise participate due to financial constraints, and to encourage students to study and intern in a diverse array of countries. By supporting undergraduate students who have high financial need, the program has been successful in supporting students who have been historically underrepresented in study abroad, including first-generation college students, students in STEM fields, minority students, students with disabilities, and so on. </a:t>
            </a:r>
            <a:r>
              <a:rPr lang="en-US" sz="1200" b="1" kern="1200" dirty="0" smtClean="0">
                <a:solidFill>
                  <a:schemeClr val="tx1"/>
                </a:solidFill>
                <a:effectLst/>
                <a:latin typeface="+mn-lt"/>
                <a:ea typeface="+mn-ea"/>
                <a:cs typeface="+mn-cs"/>
              </a:rPr>
              <a:t>/next slide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2B4CD3-3004-8245-86E3-71D5C32BD66A}" type="slidenum">
              <a:rPr lang="en-US" smtClean="0"/>
              <a:t>5</a:t>
            </a:fld>
            <a:endParaRPr lang="en-US"/>
          </a:p>
        </p:txBody>
      </p:sp>
    </p:spTree>
    <p:extLst>
      <p:ext uri="{BB962C8B-B14F-4D97-AF65-F5344CB8AC3E}">
        <p14:creationId xmlns:p14="http://schemas.microsoft.com/office/powerpoint/2010/main" val="172880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specific eligibility requirements for both the student and the student’s intended study abroad or internship program as noted on this slide. Students who do not meet these requirements completely are not eligible. Awarded students receive significant funding, anywhere from $1,500 to $5,000, and students studying a Critical Need Language on their program, such as Japanese or Arabic, may be eligible for up to an additional $3,000. As a national scholarship, it is very competitive. However, about 1 in 4 applicants does receive an award, so if eligible it is so important to apply! </a:t>
            </a:r>
            <a:r>
              <a:rPr lang="en-US" sz="1200" b="1" kern="1200" dirty="0" smtClean="0">
                <a:solidFill>
                  <a:schemeClr val="tx1"/>
                </a:solidFill>
                <a:effectLst/>
                <a:latin typeface="+mn-lt"/>
                <a:ea typeface="+mn-ea"/>
                <a:cs typeface="+mn-cs"/>
              </a:rPr>
              <a:t>/next slide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2B4CD3-3004-8245-86E3-71D5C32BD66A}" type="slidenum">
              <a:rPr lang="en-US" smtClean="0"/>
              <a:t>6</a:t>
            </a:fld>
            <a:endParaRPr lang="en-US"/>
          </a:p>
        </p:txBody>
      </p:sp>
    </p:spTree>
    <p:extLst>
      <p:ext uri="{BB962C8B-B14F-4D97-AF65-F5344CB8AC3E}">
        <p14:creationId xmlns:p14="http://schemas.microsoft.com/office/powerpoint/2010/main" val="127014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two application cycles for Gilman each year, and students are able to apply to the scholarship early and more than once if previously not selected. Students who cannot study or intern abroad without additional funding from scholarships are strongly encouraged to get started on Gilman early so that they may know their scholarship status before financially committing to their program.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TU Study Abroad Office hosts Gilman essay writing workshops each semester to prepare students for submitting competitive Gilman applications. It is important for applicants to be able to articulate their academic, personal, and professional goals as they plan for their international experience!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Students must propose a Follow-on Service Project within the Community Impact essay which they would complete if awarded a scholarship to promote the Gilman Scholarship and study abroad in general. Successful applicants have started working on Gilman early with their Study Abroad Advisor, so be sure to work with us throughout this process so we can help you! </a:t>
            </a:r>
            <a:r>
              <a:rPr lang="en-US" sz="1200" b="1" kern="1200" dirty="0" smtClean="0">
                <a:solidFill>
                  <a:schemeClr val="tx1"/>
                </a:solidFill>
                <a:effectLst/>
                <a:latin typeface="+mn-lt"/>
                <a:ea typeface="+mn-ea"/>
                <a:cs typeface="+mn-cs"/>
              </a:rPr>
              <a:t>/next slide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2B4CD3-3004-8245-86E3-71D5C32BD66A}" type="slidenum">
              <a:rPr lang="en-US" smtClean="0"/>
              <a:t>7</a:t>
            </a:fld>
            <a:endParaRPr lang="en-US"/>
          </a:p>
        </p:txBody>
      </p:sp>
    </p:spTree>
    <p:extLst>
      <p:ext uri="{BB962C8B-B14F-4D97-AF65-F5344CB8AC3E}">
        <p14:creationId xmlns:p14="http://schemas.microsoft.com/office/powerpoint/2010/main" val="1504943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more information on these scholarships, visit their websites and get in contact. You can also contact TU Study Abroad by phone or email, and keep up with our information and events on our social media.</a:t>
            </a:r>
          </a:p>
          <a:p>
            <a:r>
              <a:rPr lang="en-US" sz="1200" kern="1200" dirty="0" smtClean="0">
                <a:solidFill>
                  <a:schemeClr val="tx1"/>
                </a:solidFill>
                <a:effectLst/>
                <a:latin typeface="+mn-lt"/>
                <a:ea typeface="+mn-ea"/>
                <a:cs typeface="+mn-cs"/>
              </a:rPr>
              <a:t>The Critical Language Scholarship and the Benjamin A. Gilman International Scholarship are both programs that every student should consider because these opportunities will better prepare them for the 21st century’s globalized workforce. If awarded, CLS and Gilman scholars are eligible for 12 months of noncompetitive eligibility (or NCE) hiring status within the federal government. NCE allows U.S. </a:t>
            </a:r>
            <a:r>
              <a:rPr lang="en-US" sz="1200" kern="1200" smtClean="0">
                <a:solidFill>
                  <a:schemeClr val="tx1"/>
                </a:solidFill>
                <a:effectLst/>
                <a:latin typeface="+mn-lt"/>
                <a:ea typeface="+mn-ea"/>
                <a:cs typeface="+mn-cs"/>
              </a:rPr>
              <a:t>federal government agencies to hire eligible exchange program alumni outside of the formal competitive job announcement process, and to compete for certain federal employment jobs that are only open to federal employees. </a:t>
            </a:r>
            <a:endParaRPr lang="en-US"/>
          </a:p>
        </p:txBody>
      </p:sp>
      <p:sp>
        <p:nvSpPr>
          <p:cNvPr id="4" name="Slide Number Placeholder 3"/>
          <p:cNvSpPr>
            <a:spLocks noGrp="1"/>
          </p:cNvSpPr>
          <p:nvPr>
            <p:ph type="sldNum" sz="quarter" idx="10"/>
          </p:nvPr>
        </p:nvSpPr>
        <p:spPr/>
        <p:txBody>
          <a:bodyPr/>
          <a:lstStyle/>
          <a:p>
            <a:fld id="{492B4CD3-3004-8245-86E3-71D5C32BD66A}" type="slidenum">
              <a:rPr lang="en-US" smtClean="0"/>
              <a:t>8</a:t>
            </a:fld>
            <a:endParaRPr lang="en-US"/>
          </a:p>
        </p:txBody>
      </p:sp>
    </p:spTree>
    <p:extLst>
      <p:ext uri="{BB962C8B-B14F-4D97-AF65-F5344CB8AC3E}">
        <p14:creationId xmlns:p14="http://schemas.microsoft.com/office/powerpoint/2010/main" val="261493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E76DB-3B79-D84D-9D7E-93EBB20CDC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F68B17-C210-0F4D-870F-F01E48A28C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FA2F67-150E-5946-80C4-005A7E9DDF33}"/>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5" name="Footer Placeholder 4">
            <a:extLst>
              <a:ext uri="{FF2B5EF4-FFF2-40B4-BE49-F238E27FC236}">
                <a16:creationId xmlns:a16="http://schemas.microsoft.com/office/drawing/2014/main" id="{B795CC75-66C1-4944-B06C-544ECC48F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9B02B-C794-2844-B3B8-346A42FE21BF}"/>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4155637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24E5-1FA3-AE41-90B9-73475F151F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CE7756-2669-7A4B-A661-0378A9791E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A380-991F-8D47-920F-7C0915B6127B}"/>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5" name="Footer Placeholder 4">
            <a:extLst>
              <a:ext uri="{FF2B5EF4-FFF2-40B4-BE49-F238E27FC236}">
                <a16:creationId xmlns:a16="http://schemas.microsoft.com/office/drawing/2014/main" id="{FFDA2167-4262-1444-B673-037A841C5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3B8EE-6308-0946-8671-2580CD441DAE}"/>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424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3B8DAB-B76F-FF40-8C2A-91AF68651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3563F-50D8-0F40-BAF5-1463FE9671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9744D-65A7-EC41-9FEA-560009779436}"/>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5" name="Footer Placeholder 4">
            <a:extLst>
              <a:ext uri="{FF2B5EF4-FFF2-40B4-BE49-F238E27FC236}">
                <a16:creationId xmlns:a16="http://schemas.microsoft.com/office/drawing/2014/main" id="{28B07853-1B1A-BD46-B90F-9758B93AE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2835C-0B61-1F47-8A24-CDC6A0D75E75}"/>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3419431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108" y="6244985"/>
            <a:ext cx="2743200" cy="365125"/>
          </a:xfrm>
        </p:spPr>
        <p:txBody>
          <a:bodyPr/>
          <a:lstStyle/>
          <a:p>
            <a:fld id="{BE4B41FD-D06B-EA42-A3A7-3BA69B7CF81B}" type="datetimeFigureOut">
              <a:rPr lang="en-US" smtClean="0"/>
              <a:t>4/2/2020</a:t>
            </a:fld>
            <a:endParaRPr lang="en-US"/>
          </a:p>
        </p:txBody>
      </p:sp>
      <p:sp>
        <p:nvSpPr>
          <p:cNvPr id="5" name="Footer Placeholder 4"/>
          <p:cNvSpPr>
            <a:spLocks noGrp="1"/>
          </p:cNvSpPr>
          <p:nvPr>
            <p:ph type="ftr" sz="quarter" idx="11"/>
          </p:nvPr>
        </p:nvSpPr>
        <p:spPr>
          <a:xfrm>
            <a:off x="4038600" y="6244985"/>
            <a:ext cx="4114800" cy="365125"/>
          </a:xfrm>
        </p:spPr>
        <p:txBody>
          <a:bodyPr/>
          <a:lstStyle/>
          <a:p>
            <a:endParaRPr lang="en-US"/>
          </a:p>
        </p:txBody>
      </p:sp>
      <p:sp>
        <p:nvSpPr>
          <p:cNvPr id="6" name="Slide Number Placeholder 5"/>
          <p:cNvSpPr>
            <a:spLocks noGrp="1"/>
          </p:cNvSpPr>
          <p:nvPr>
            <p:ph type="sldNum" sz="quarter" idx="12"/>
          </p:nvPr>
        </p:nvSpPr>
        <p:spPr>
          <a:xfrm>
            <a:off x="9296400" y="6244985"/>
            <a:ext cx="2743200" cy="365125"/>
          </a:xfrm>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1828193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4B41FD-D06B-EA42-A3A7-3BA69B7CF81B}"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679702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4B41FD-D06B-EA42-A3A7-3BA69B7CF81B}"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32235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4B41FD-D06B-EA42-A3A7-3BA69B7CF81B}"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425979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252046"/>
            <a:ext cx="9796584" cy="111589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4B41FD-D06B-EA42-A3A7-3BA69B7CF81B}" type="datetimeFigureOut">
              <a:rPr lang="en-US" smtClean="0"/>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2297954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4B41FD-D06B-EA42-A3A7-3BA69B7CF81B}" type="datetimeFigureOut">
              <a:rPr lang="en-US" smtClean="0"/>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3394109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4B41FD-D06B-EA42-A3A7-3BA69B7CF81B}" type="datetimeFigureOut">
              <a:rPr lang="en-US" smtClean="0"/>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976043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565033"/>
            <a:ext cx="3932237" cy="973015"/>
          </a:xfrm>
        </p:spPr>
        <p:txBody>
          <a:bodyPr anchor="b">
            <a:normAutofit/>
          </a:bodyPr>
          <a:lstStyle>
            <a:lvl1pPr>
              <a:defRPr sz="210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83188" y="1565033"/>
            <a:ext cx="6172200" cy="429602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637692"/>
            <a:ext cx="3932237" cy="323129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E4B41FD-D06B-EA42-A3A7-3BA69B7CF81B}"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2936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BDE2-242A-AF41-8B96-6CCF649D1A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AA4F-DC84-C942-9923-7833C2F2FD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A9D4E-56A4-2B42-B85D-10CEC4F552B0}"/>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5" name="Footer Placeholder 4">
            <a:extLst>
              <a:ext uri="{FF2B5EF4-FFF2-40B4-BE49-F238E27FC236}">
                <a16:creationId xmlns:a16="http://schemas.microsoft.com/office/drawing/2014/main" id="{43A599F1-7AF2-544B-ABF7-35FB32FF5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E643D-DAA8-954A-A5BA-574C47F3AC04}"/>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1198852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565031"/>
            <a:ext cx="3932237" cy="803030"/>
          </a:xfrm>
        </p:spPr>
        <p:txBody>
          <a:bodyPr anchor="b">
            <a:noAutofit/>
          </a:bodyPr>
          <a:lstStyle>
            <a:lvl1pPr>
              <a:defRPr sz="2100">
                <a:solidFill>
                  <a:schemeClr val="tx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1565031"/>
            <a:ext cx="6172200" cy="4296020"/>
          </a:xfrm>
          <a:no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491154"/>
            <a:ext cx="3932237" cy="337783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E4B41FD-D06B-EA42-A3A7-3BA69B7CF81B}"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1883270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4B41FD-D06B-EA42-A3A7-3BA69B7CF81B}"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1754919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7610" y="1652952"/>
            <a:ext cx="2628900" cy="4524010"/>
          </a:xfrm>
        </p:spPr>
        <p:txBody>
          <a:bodyPr vert="eaVert"/>
          <a:lstStyle>
            <a:lvl1pPr>
              <a:defRPr>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2" y="1652956"/>
            <a:ext cx="8219831" cy="452400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4B41FD-D06B-EA42-A3A7-3BA69B7CF81B}"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135539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52137-AF70-CE44-8731-117D462A71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C83B04-632A-BE4D-A3C2-19AE7CB643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2ACE63-A7FB-6D43-B1E8-9C4DE161CC38}"/>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5" name="Footer Placeholder 4">
            <a:extLst>
              <a:ext uri="{FF2B5EF4-FFF2-40B4-BE49-F238E27FC236}">
                <a16:creationId xmlns:a16="http://schemas.microsoft.com/office/drawing/2014/main" id="{CB0D343A-D965-1641-B40E-0AB03A7A8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EB6D1-9457-1E4F-8D36-756783302931}"/>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1610885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AC11-2A4E-3C40-9B5D-6A50FFC1E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9E0BCC-1BA7-D14C-9DD4-C7B84A8566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1A6F5A-B07A-CC42-AE9C-5EF987B056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49DF63-26E9-974F-8BD9-944C9166DEC2}"/>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6" name="Footer Placeholder 5">
            <a:extLst>
              <a:ext uri="{FF2B5EF4-FFF2-40B4-BE49-F238E27FC236}">
                <a16:creationId xmlns:a16="http://schemas.microsoft.com/office/drawing/2014/main" id="{A03165BF-4D9A-A54D-8215-6F7F24C62D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ABE51-B134-554E-9FC1-42476E40CA00}"/>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256676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4373-7BAC-5C40-B418-29DAA00952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40E092-3BD6-224E-8B6C-5294444F0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F27B46-7433-254C-9E5A-035FB40025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8AE2D8-EFE7-8C4E-8D67-F13D14A4E7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0F2BB8-1B99-1347-A66D-9FDBB1F73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6BDA0-7453-674A-8AAF-9C8EE2FA41F2}"/>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8" name="Footer Placeholder 7">
            <a:extLst>
              <a:ext uri="{FF2B5EF4-FFF2-40B4-BE49-F238E27FC236}">
                <a16:creationId xmlns:a16="http://schemas.microsoft.com/office/drawing/2014/main" id="{B5AFAEF6-FB30-4742-B1F8-8F855AB8FB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92DE0-3927-1342-BD3A-6B8E975B75E2}"/>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2018101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1B7C-D49B-264C-B315-8944C718A1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596633-8363-5B4A-86D9-3C973EF54ACF}"/>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4" name="Footer Placeholder 3">
            <a:extLst>
              <a:ext uri="{FF2B5EF4-FFF2-40B4-BE49-F238E27FC236}">
                <a16:creationId xmlns:a16="http://schemas.microsoft.com/office/drawing/2014/main" id="{4ECCB49E-57AE-CD47-B7D6-3E3DEB12D7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2F6B26-7BC8-C240-8675-C8D2347A8A7B}"/>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356620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E0B82-9E00-6C4B-B4D7-9C1C45AC3029}"/>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3" name="Footer Placeholder 2">
            <a:extLst>
              <a:ext uri="{FF2B5EF4-FFF2-40B4-BE49-F238E27FC236}">
                <a16:creationId xmlns:a16="http://schemas.microsoft.com/office/drawing/2014/main" id="{C9DB9A88-66AB-8349-A411-6678FE86F9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FB4D68-2314-6549-8609-231EB2B75FE0}"/>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2343522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AC30-C80E-7748-A54F-2E523E20E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07753B-8BC8-6149-BBE5-31E8746977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249A3F-D362-CE4E-940F-696C815B8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1C580-4714-8441-998C-15DDAD9AC49C}"/>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6" name="Footer Placeholder 5">
            <a:extLst>
              <a:ext uri="{FF2B5EF4-FFF2-40B4-BE49-F238E27FC236}">
                <a16:creationId xmlns:a16="http://schemas.microsoft.com/office/drawing/2014/main" id="{586C2C9F-D419-1D4C-9253-D77F9A243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A8C29-A0C6-9441-8162-71475EE5CE07}"/>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43915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03F6-6E20-F647-8350-6F558495C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1917B2-39C7-6149-88DC-3F589134CF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3AE8FA-B1DE-974A-B5CA-299703FB5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A461-1A81-1E4C-8666-F4DCB935AD5C}"/>
              </a:ext>
            </a:extLst>
          </p:cNvPr>
          <p:cNvSpPr>
            <a:spLocks noGrp="1"/>
          </p:cNvSpPr>
          <p:nvPr>
            <p:ph type="dt" sz="half" idx="10"/>
          </p:nvPr>
        </p:nvSpPr>
        <p:spPr/>
        <p:txBody>
          <a:bodyPr/>
          <a:lstStyle/>
          <a:p>
            <a:fld id="{C3A88F8D-EE20-6A4A-9B2D-D912E9FEB590}" type="datetimeFigureOut">
              <a:rPr lang="en-US" smtClean="0"/>
              <a:t>4/2/2020</a:t>
            </a:fld>
            <a:endParaRPr lang="en-US"/>
          </a:p>
        </p:txBody>
      </p:sp>
      <p:sp>
        <p:nvSpPr>
          <p:cNvPr id="6" name="Footer Placeholder 5">
            <a:extLst>
              <a:ext uri="{FF2B5EF4-FFF2-40B4-BE49-F238E27FC236}">
                <a16:creationId xmlns:a16="http://schemas.microsoft.com/office/drawing/2014/main" id="{77A23964-2B36-FF40-88C0-936D39FCC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C9ECF-8A57-274A-AB4F-500D48009FB7}"/>
              </a:ext>
            </a:extLst>
          </p:cNvPr>
          <p:cNvSpPr>
            <a:spLocks noGrp="1"/>
          </p:cNvSpPr>
          <p:nvPr>
            <p:ph type="sldNum" sz="quarter" idx="12"/>
          </p:nvPr>
        </p:nvSpPr>
        <p:spPr/>
        <p:txBody>
          <a:bodyPr/>
          <a:lstStyle/>
          <a:p>
            <a:fld id="{88243001-EFA5-4949-B768-13BE6CA4F3F2}" type="slidenum">
              <a:rPr lang="en-US" smtClean="0"/>
              <a:t>‹#›</a:t>
            </a:fld>
            <a:endParaRPr lang="en-US"/>
          </a:p>
        </p:txBody>
      </p:sp>
    </p:spTree>
    <p:extLst>
      <p:ext uri="{BB962C8B-B14F-4D97-AF65-F5344CB8AC3E}">
        <p14:creationId xmlns:p14="http://schemas.microsoft.com/office/powerpoint/2010/main" val="284508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1766A-6297-7A4B-B984-CE50E6D41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9FF5D9-1B06-CD4E-9CD6-F5CDA374B6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D51AE-40F3-CA45-BDE4-CDDC1D1105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88F8D-EE20-6A4A-9B2D-D912E9FEB590}" type="datetimeFigureOut">
              <a:rPr lang="en-US" smtClean="0"/>
              <a:t>4/2/2020</a:t>
            </a:fld>
            <a:endParaRPr lang="en-US"/>
          </a:p>
        </p:txBody>
      </p:sp>
      <p:sp>
        <p:nvSpPr>
          <p:cNvPr id="5" name="Footer Placeholder 4">
            <a:extLst>
              <a:ext uri="{FF2B5EF4-FFF2-40B4-BE49-F238E27FC236}">
                <a16:creationId xmlns:a16="http://schemas.microsoft.com/office/drawing/2014/main" id="{E757E1A7-2312-4749-80D5-F8C92ED872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7421FA-6712-B540-9538-2BE27DDF3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43001-EFA5-4949-B768-13BE6CA4F3F2}" type="slidenum">
              <a:rPr lang="en-US" smtClean="0"/>
              <a:t>‹#›</a:t>
            </a:fld>
            <a:endParaRPr lang="en-US"/>
          </a:p>
        </p:txBody>
      </p:sp>
    </p:spTree>
    <p:extLst>
      <p:ext uri="{BB962C8B-B14F-4D97-AF65-F5344CB8AC3E}">
        <p14:creationId xmlns:p14="http://schemas.microsoft.com/office/powerpoint/2010/main" val="599249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48606"/>
            <a:ext cx="9603153" cy="1325563"/>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E4B41FD-D06B-EA42-A3A7-3BA69B7CF81B}" type="datetimeFigureOut">
              <a:rPr lang="en-US" smtClean="0"/>
              <a:t>4/2/2020</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977278-7687-3448-A6B0-227CFE0C97B6}" type="slidenum">
              <a:rPr lang="en-US" smtClean="0"/>
              <a:t>‹#›</a:t>
            </a:fld>
            <a:endParaRPr lang="en-US"/>
          </a:p>
        </p:txBody>
      </p:sp>
    </p:spTree>
    <p:extLst>
      <p:ext uri="{BB962C8B-B14F-4D97-AF65-F5344CB8AC3E}">
        <p14:creationId xmlns:p14="http://schemas.microsoft.com/office/powerpoint/2010/main" val="2670319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000" kern="1200">
          <a:solidFill>
            <a:schemeClr val="tx1"/>
          </a:solidFill>
          <a:latin typeface="Proxima Nova" panose="02000506030000020004"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Proxima Nova" panose="0200050603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Proxima Nova" panose="02000506030000020004"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Proxima Nova" panose="02000506030000020004"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Proxima Nova" panose="0200050603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http://www.gilmanscholarship.org/" TargetMode="External"/><Relationship Id="rId13" Type="http://schemas.openxmlformats.org/officeDocument/2006/relationships/hyperlink" Target="mailto:studyabroad@towson.edu" TargetMode="External"/><Relationship Id="rId3" Type="http://schemas.openxmlformats.org/officeDocument/2006/relationships/slideLayout" Target="../slideLayouts/slideLayout17.xml"/><Relationship Id="rId7" Type="http://schemas.openxmlformats.org/officeDocument/2006/relationships/image" Target="../media/image11.png"/><Relationship Id="rId12" Type="http://schemas.openxmlformats.org/officeDocument/2006/relationships/hyperlink" Target="http://www.towson.edu/abroad" TargetMode="Externa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11" Type="http://schemas.openxmlformats.org/officeDocument/2006/relationships/hyperlink" Target="mailto:cls@americancouncils.org" TargetMode="External"/><Relationship Id="rId5" Type="http://schemas.openxmlformats.org/officeDocument/2006/relationships/image" Target="../media/image3.png"/><Relationship Id="rId10" Type="http://schemas.openxmlformats.org/officeDocument/2006/relationships/hyperlink" Target="http://www.clscholarship.org/" TargetMode="External"/><Relationship Id="rId4" Type="http://schemas.openxmlformats.org/officeDocument/2006/relationships/notesSlide" Target="../notesSlides/notesSlide8.xml"/><Relationship Id="rId9" Type="http://schemas.openxmlformats.org/officeDocument/2006/relationships/hyperlink" Target="mailto:Gilman@iie.org" TargetMode="External"/><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E5DC-F785-3C44-8D74-72C83B9903DC}"/>
              </a:ext>
            </a:extLst>
          </p:cNvPr>
          <p:cNvSpPr>
            <a:spLocks noGrp="1"/>
          </p:cNvSpPr>
          <p:nvPr>
            <p:ph type="ctrTitle"/>
          </p:nvPr>
        </p:nvSpPr>
        <p:spPr>
          <a:xfrm>
            <a:off x="914400" y="0"/>
            <a:ext cx="10363200" cy="2387600"/>
          </a:xfrm>
        </p:spPr>
        <p:txBody>
          <a:bodyPr>
            <a:normAutofit/>
          </a:bodyPr>
          <a:lstStyle/>
          <a:p>
            <a:r>
              <a:rPr lang="en-US" sz="4800" b="1" dirty="0" smtClean="0"/>
              <a:t>Distinguished Study Abroad Scholarships</a:t>
            </a:r>
            <a:endParaRPr lang="en-US" sz="4800" b="1" dirty="0"/>
          </a:p>
        </p:txBody>
      </p:sp>
      <p:sp>
        <p:nvSpPr>
          <p:cNvPr id="3" name="Subtitle 2">
            <a:extLst>
              <a:ext uri="{FF2B5EF4-FFF2-40B4-BE49-F238E27FC236}">
                <a16:creationId xmlns:a16="http://schemas.microsoft.com/office/drawing/2014/main" id="{1103FB4D-68CC-6D49-9F8F-3A82CADE9490}"/>
              </a:ext>
            </a:extLst>
          </p:cNvPr>
          <p:cNvSpPr>
            <a:spLocks noGrp="1"/>
          </p:cNvSpPr>
          <p:nvPr>
            <p:ph type="subTitle" idx="1"/>
          </p:nvPr>
        </p:nvSpPr>
        <p:spPr>
          <a:xfrm>
            <a:off x="1524000" y="5008807"/>
            <a:ext cx="9144000" cy="1655762"/>
          </a:xfrm>
        </p:spPr>
        <p:txBody>
          <a:bodyPr/>
          <a:lstStyle/>
          <a:p>
            <a:r>
              <a:rPr lang="en-US" dirty="0" smtClean="0"/>
              <a:t>Jacklyn Fisher, Assistant Director for Study Abroad</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093" y="2436807"/>
            <a:ext cx="2291862" cy="2291862"/>
          </a:xfrm>
          <a:prstGeom prst="rect">
            <a:avLst/>
          </a:prstGeom>
        </p:spPr>
      </p:pic>
      <p:pic>
        <p:nvPicPr>
          <p:cNvPr id="1026" name="Picture 2" descr="Critical Language Scholarship Program, Benjamin A. Gilman International Scholarship, Fulbright"/>
          <p:cNvPicPr>
            <a:picLocks noChangeAspect="1" noChangeArrowheads="1"/>
          </p:cNvPicPr>
          <p:nvPr/>
        </p:nvPicPr>
        <p:blipFill rotWithShape="1">
          <a:blip r:embed="rId6">
            <a:extLst>
              <a:ext uri="{28A0092B-C50C-407E-A947-70E740481C1C}">
                <a14:useLocalDpi xmlns:a14="http://schemas.microsoft.com/office/drawing/2010/main" val="0"/>
              </a:ext>
            </a:extLst>
          </a:blip>
          <a:srcRect l="29209" r="48239"/>
          <a:stretch/>
        </p:blipFill>
        <p:spPr bwMode="auto">
          <a:xfrm>
            <a:off x="8260612" y="2436807"/>
            <a:ext cx="2526924" cy="229186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7478" y="2857500"/>
            <a:ext cx="1958862" cy="1508055"/>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41387495"/>
      </p:ext>
    </p:extLst>
  </p:cSld>
  <p:clrMapOvr>
    <a:masterClrMapping/>
  </p:clrMapOvr>
  <mc:AlternateContent xmlns:mc="http://schemas.openxmlformats.org/markup-compatibility/2006" xmlns:p14="http://schemas.microsoft.com/office/powerpoint/2010/main">
    <mc:Choice Requires="p14">
      <p:transition spd="slow" p14:dur="2000" advTm="26523"/>
    </mc:Choice>
    <mc:Fallback xmlns="">
      <p:transition xmlns:p14="http://schemas.microsoft.com/office/powerpoint/2010/main" spd="slow" advTm="26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36123" y="0"/>
            <a:ext cx="7455877" cy="6858000"/>
          </a:xfrm>
          <a:prstGeom prst="rect">
            <a:avLst/>
          </a:prstGeom>
          <a:solidFill>
            <a:srgbClr val="0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941278" y="-152400"/>
            <a:ext cx="6565656" cy="1275347"/>
          </a:xfrm>
        </p:spPr>
        <p:txBody>
          <a:bodyPr>
            <a:normAutofit/>
          </a:bodyPr>
          <a:lstStyle/>
          <a:p>
            <a:r>
              <a:rPr lang="en-US" sz="4000" dirty="0" smtClean="0">
                <a:solidFill>
                  <a:schemeClr val="bg1"/>
                </a:solidFill>
                <a:latin typeface="Proxima Nova" panose="02000506030000020004" pitchFamily="2" charset="0"/>
              </a:rPr>
              <a:t>About the program</a:t>
            </a:r>
            <a:endParaRPr lang="en-US" sz="4000" dirty="0">
              <a:solidFill>
                <a:schemeClr val="bg1"/>
              </a:solidFill>
              <a:latin typeface="Proxima Nova" panose="02000506030000020004" pitchFamily="2" charset="0"/>
            </a:endParaRPr>
          </a:p>
        </p:txBody>
      </p:sp>
      <p:sp>
        <p:nvSpPr>
          <p:cNvPr id="6" name="Text Placeholder 5"/>
          <p:cNvSpPr>
            <a:spLocks noGrp="1"/>
          </p:cNvSpPr>
          <p:nvPr>
            <p:ph type="body" sz="half" idx="2"/>
          </p:nvPr>
        </p:nvSpPr>
        <p:spPr>
          <a:xfrm>
            <a:off x="4941278" y="1275347"/>
            <a:ext cx="6793522" cy="5315953"/>
          </a:xfrm>
        </p:spPr>
        <p:txBody>
          <a:bodyPr>
            <a:normAutofit/>
          </a:bodyPr>
          <a:lstStyle/>
          <a:p>
            <a:pPr marL="285750" indent="-285750">
              <a:buFont typeface="Arial" panose="020B0604020202020204" pitchFamily="34" charset="0"/>
              <a:buChar char="•"/>
            </a:pPr>
            <a:r>
              <a:rPr lang="en-US" sz="2000" dirty="0" smtClean="0">
                <a:solidFill>
                  <a:schemeClr val="bg1"/>
                </a:solidFill>
                <a:latin typeface="Proxima Nova" panose="02000506030000020004" pitchFamily="2" charset="0"/>
              </a:rPr>
              <a:t>Intensive language program (one academic year of study)</a:t>
            </a:r>
          </a:p>
          <a:p>
            <a:pPr marL="285750" indent="-285750">
              <a:buFont typeface="Arial" panose="020B0604020202020204" pitchFamily="34" charset="0"/>
              <a:buChar char="•"/>
            </a:pPr>
            <a:r>
              <a:rPr lang="en-US" sz="2000" dirty="0" smtClean="0">
                <a:solidFill>
                  <a:schemeClr val="bg1"/>
                </a:solidFill>
                <a:latin typeface="Proxima Nova" panose="02000506030000020004" pitchFamily="2" charset="0"/>
              </a:rPr>
              <a:t>Academic credit through Bryn </a:t>
            </a:r>
            <a:r>
              <a:rPr lang="en-US" sz="2000" dirty="0" err="1" smtClean="0">
                <a:solidFill>
                  <a:schemeClr val="bg1"/>
                </a:solidFill>
                <a:latin typeface="Proxima Nova" panose="02000506030000020004" pitchFamily="2" charset="0"/>
              </a:rPr>
              <a:t>Mawr</a:t>
            </a:r>
            <a:r>
              <a:rPr lang="en-US" sz="2000" dirty="0" smtClean="0">
                <a:solidFill>
                  <a:schemeClr val="bg1"/>
                </a:solidFill>
                <a:latin typeface="Proxima Nova" panose="02000506030000020004" pitchFamily="2" charset="0"/>
              </a:rPr>
              <a:t> College</a:t>
            </a:r>
          </a:p>
          <a:p>
            <a:pPr marL="285750" indent="-285750">
              <a:buFont typeface="Arial" panose="020B0604020202020204" pitchFamily="34" charset="0"/>
              <a:buChar char="•"/>
            </a:pPr>
            <a:r>
              <a:rPr lang="en-US" sz="2000" dirty="0" smtClean="0">
                <a:solidFill>
                  <a:schemeClr val="bg1"/>
                </a:solidFill>
                <a:latin typeface="Proxima Nova" panose="02000506030000020004" pitchFamily="2" charset="0"/>
              </a:rPr>
              <a:t>Eight to ten weeks over the summer</a:t>
            </a:r>
          </a:p>
          <a:p>
            <a:pPr marL="285750" indent="-285750">
              <a:buFont typeface="Arial" panose="020B0604020202020204" pitchFamily="34" charset="0"/>
              <a:buChar char="•"/>
            </a:pPr>
            <a:r>
              <a:rPr lang="en-US" sz="2000" dirty="0">
                <a:solidFill>
                  <a:schemeClr val="bg1"/>
                </a:solidFill>
                <a:latin typeface="Proxima Nova" panose="02000506030000020004" pitchFamily="2" charset="0"/>
              </a:rPr>
              <a:t>Apply to intended language and assigned country </a:t>
            </a:r>
            <a:r>
              <a:rPr lang="en-US" sz="2000" dirty="0" smtClean="0">
                <a:solidFill>
                  <a:schemeClr val="bg1"/>
                </a:solidFill>
                <a:latin typeface="Proxima Nova" panose="02000506030000020004" pitchFamily="2" charset="0"/>
              </a:rPr>
              <a:t>later</a:t>
            </a:r>
          </a:p>
          <a:p>
            <a:pPr marL="285750" indent="-285750">
              <a:buFont typeface="Arial" panose="020B0604020202020204" pitchFamily="34" charset="0"/>
              <a:buChar char="•"/>
            </a:pPr>
            <a:r>
              <a:rPr lang="en-US" sz="2000" dirty="0" smtClean="0">
                <a:solidFill>
                  <a:schemeClr val="bg1"/>
                </a:solidFill>
                <a:latin typeface="Proxima Nova" panose="02000506030000020004" pitchFamily="2" charset="0"/>
              </a:rPr>
              <a:t>Cultural activities and excursions included</a:t>
            </a:r>
            <a:endParaRPr lang="en-US" sz="2000" dirty="0">
              <a:solidFill>
                <a:schemeClr val="bg1"/>
              </a:solidFill>
              <a:latin typeface="Proxima Nova" panose="02000506030000020004" pitchFamily="2" charset="0"/>
            </a:endParaRPr>
          </a:p>
          <a:p>
            <a:pPr marL="285750" indent="-285750">
              <a:buFont typeface="Arial" panose="020B0604020202020204" pitchFamily="34" charset="0"/>
              <a:buChar char="•"/>
            </a:pPr>
            <a:r>
              <a:rPr lang="en-US" sz="2000" b="1" i="1" dirty="0" smtClean="0">
                <a:solidFill>
                  <a:schemeClr val="bg1"/>
                </a:solidFill>
                <a:latin typeface="Proxima Nova" panose="02000506030000020004" pitchFamily="2" charset="0"/>
              </a:rPr>
              <a:t>Fully funded!</a:t>
            </a:r>
          </a:p>
          <a:p>
            <a:pPr marL="285750" indent="-285750">
              <a:buFont typeface="Arial" panose="020B0604020202020204" pitchFamily="34" charset="0"/>
              <a:buChar char="•"/>
            </a:pPr>
            <a:endParaRPr lang="en-US" dirty="0">
              <a:solidFill>
                <a:schemeClr val="bg1"/>
              </a:solidFill>
              <a:latin typeface="Proxima Nova" panose="02000506030000020004" pitchFamily="2" charset="0"/>
            </a:endParaRPr>
          </a:p>
          <a:p>
            <a:pPr>
              <a:spcBef>
                <a:spcPts val="0"/>
              </a:spcBef>
            </a:pPr>
            <a:r>
              <a:rPr lang="en-US" b="1" dirty="0" smtClean="0">
                <a:solidFill>
                  <a:schemeClr val="bg1"/>
                </a:solidFill>
                <a:latin typeface="Proxima Nova" panose="02000506030000020004" pitchFamily="2" charset="0"/>
              </a:rPr>
              <a:t>Languages offered:</a:t>
            </a:r>
          </a:p>
          <a:p>
            <a:pPr>
              <a:lnSpc>
                <a:spcPct val="100000"/>
              </a:lnSpc>
              <a:spcBef>
                <a:spcPts val="0"/>
              </a:spcBef>
            </a:pPr>
            <a:r>
              <a:rPr lang="en-US" i="1" dirty="0" smtClean="0">
                <a:solidFill>
                  <a:schemeClr val="bg1"/>
                </a:solidFill>
                <a:latin typeface="Proxima Nova" panose="02000506030000020004" pitchFamily="2" charset="0"/>
              </a:rPr>
              <a:t>Arabic, Azerbaijani, Bangla, Chinese, Hindi, Indonesian, Japanese, Korean, Persian, Portuguese, Punjabi, Russian, Swahili, Turkish, Urdu</a:t>
            </a:r>
          </a:p>
          <a:p>
            <a:endParaRPr lang="en-US" dirty="0">
              <a:solidFill>
                <a:schemeClr val="bg1"/>
              </a:solidFill>
              <a:latin typeface="Proxima Nova" panose="02000506030000020004" pitchFamily="2" charset="0"/>
            </a:endParaRPr>
          </a:p>
          <a:p>
            <a:r>
              <a:rPr lang="en-US" b="1" dirty="0" smtClean="0">
                <a:solidFill>
                  <a:schemeClr val="bg1"/>
                </a:solidFill>
                <a:latin typeface="Proxima Nova" panose="02000506030000020004" pitchFamily="2" charset="0"/>
              </a:rPr>
              <a:t>Countries offered:</a:t>
            </a:r>
          </a:p>
          <a:p>
            <a:pPr>
              <a:lnSpc>
                <a:spcPct val="110000"/>
              </a:lnSpc>
              <a:spcBef>
                <a:spcPts val="0"/>
              </a:spcBef>
            </a:pPr>
            <a:r>
              <a:rPr lang="en-US" i="1" dirty="0">
                <a:solidFill>
                  <a:schemeClr val="bg1"/>
                </a:solidFill>
                <a:latin typeface="Proxima Nova" panose="02000506030000020004" pitchFamily="2" charset="0"/>
              </a:rPr>
              <a:t>Azerbaijan, </a:t>
            </a:r>
            <a:r>
              <a:rPr lang="en-US" i="1" dirty="0" smtClean="0">
                <a:solidFill>
                  <a:schemeClr val="bg1"/>
                </a:solidFill>
                <a:latin typeface="Proxima Nova" panose="02000506030000020004" pitchFamily="2" charset="0"/>
              </a:rPr>
              <a:t>Brazil, </a:t>
            </a:r>
            <a:r>
              <a:rPr lang="en-US" i="1" dirty="0">
                <a:solidFill>
                  <a:schemeClr val="bg1"/>
                </a:solidFill>
                <a:latin typeface="Proxima Nova" panose="02000506030000020004" pitchFamily="2" charset="0"/>
              </a:rPr>
              <a:t>China, Georgia, India, Indonesia, Japan, </a:t>
            </a:r>
            <a:r>
              <a:rPr lang="en-US" i="1" dirty="0" smtClean="0">
                <a:solidFill>
                  <a:schemeClr val="bg1"/>
                </a:solidFill>
                <a:latin typeface="Proxima Nova" panose="02000506030000020004" pitchFamily="2" charset="0"/>
              </a:rPr>
              <a:t>Jordan,</a:t>
            </a:r>
            <a:r>
              <a:rPr lang="en-US" i="1" dirty="0">
                <a:solidFill>
                  <a:schemeClr val="bg1"/>
                </a:solidFill>
                <a:latin typeface="Proxima Nova" panose="02000506030000020004" pitchFamily="2" charset="0"/>
              </a:rPr>
              <a:t> Kyrgyz Republic, </a:t>
            </a:r>
            <a:r>
              <a:rPr lang="en-US" i="1" dirty="0" smtClean="0">
                <a:solidFill>
                  <a:schemeClr val="bg1"/>
                </a:solidFill>
                <a:latin typeface="Proxima Nova" panose="02000506030000020004" pitchFamily="2" charset="0"/>
              </a:rPr>
              <a:t>Morocco</a:t>
            </a:r>
            <a:r>
              <a:rPr lang="en-US" i="1" dirty="0">
                <a:solidFill>
                  <a:schemeClr val="bg1"/>
                </a:solidFill>
                <a:latin typeface="Proxima Nova" panose="02000506030000020004" pitchFamily="2" charset="0"/>
              </a:rPr>
              <a:t>, Oman, Russia, South Korea, Taiwan, </a:t>
            </a:r>
            <a:r>
              <a:rPr lang="en-US" i="1" dirty="0" smtClean="0">
                <a:solidFill>
                  <a:schemeClr val="bg1"/>
                </a:solidFill>
                <a:latin typeface="Proxima Nova" panose="02000506030000020004" pitchFamily="2" charset="0"/>
              </a:rPr>
              <a:t>Tajikistan, Tanzania</a:t>
            </a:r>
            <a:endParaRPr lang="en-US" i="1" dirty="0">
              <a:solidFill>
                <a:schemeClr val="bg1"/>
              </a:solidFill>
              <a:latin typeface="Proxima Nova" panose="02000506030000020004" pitchFamily="2"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23" y="0"/>
            <a:ext cx="4572000" cy="68580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13231090"/>
      </p:ext>
    </p:extLst>
  </p:cSld>
  <p:clrMapOvr>
    <a:masterClrMapping/>
  </p:clrMapOvr>
  <mc:AlternateContent xmlns:mc="http://schemas.openxmlformats.org/markup-compatibility/2006" xmlns:p14="http://schemas.microsoft.com/office/powerpoint/2010/main">
    <mc:Choice Requires="p14">
      <p:transition spd="slow" p14:dur="2000" advTm="53677"/>
    </mc:Choice>
    <mc:Fallback xmlns="">
      <p:transition xmlns:p14="http://schemas.microsoft.com/office/powerpoint/2010/main" spd="slow" advTm="53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36123" y="0"/>
            <a:ext cx="7455877" cy="6858000"/>
          </a:xfrm>
          <a:prstGeom prst="rect">
            <a:avLst/>
          </a:prstGeom>
          <a:solidFill>
            <a:srgbClr val="0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09600" y="705854"/>
            <a:ext cx="3615489" cy="1275347"/>
          </a:xfrm>
        </p:spPr>
        <p:txBody>
          <a:bodyPr>
            <a:normAutofit/>
          </a:bodyPr>
          <a:lstStyle/>
          <a:p>
            <a:r>
              <a:rPr lang="en-US" sz="7200" dirty="0" smtClean="0">
                <a:solidFill>
                  <a:srgbClr val="007D89"/>
                </a:solidFill>
                <a:latin typeface="Proxima Nova" panose="02000506030000020004" pitchFamily="2" charset="0"/>
              </a:rPr>
              <a:t>Criteria</a:t>
            </a:r>
            <a:endParaRPr lang="en-US" sz="7200" dirty="0">
              <a:solidFill>
                <a:srgbClr val="007D89"/>
              </a:solidFill>
              <a:latin typeface="Proxima Nova" panose="02000506030000020004" pitchFamily="2" charset="0"/>
            </a:endParaRPr>
          </a:p>
        </p:txBody>
      </p:sp>
      <p:sp>
        <p:nvSpPr>
          <p:cNvPr id="6" name="Text Placeholder 5"/>
          <p:cNvSpPr>
            <a:spLocks noGrp="1"/>
          </p:cNvSpPr>
          <p:nvPr>
            <p:ph type="body" sz="half" idx="2"/>
          </p:nvPr>
        </p:nvSpPr>
        <p:spPr>
          <a:xfrm>
            <a:off x="4941278" y="705854"/>
            <a:ext cx="6565656" cy="5694946"/>
          </a:xfrm>
        </p:spPr>
        <p:txBody>
          <a:bodyPr>
            <a:noAutofit/>
          </a:bodyPr>
          <a:lstStyle/>
          <a:p>
            <a:r>
              <a:rPr lang="en-US" sz="2800" b="1" dirty="0" smtClean="0">
                <a:solidFill>
                  <a:schemeClr val="bg1"/>
                </a:solidFill>
                <a:latin typeface="Proxima Nova" panose="02000506030000020004" pitchFamily="2" charset="0"/>
              </a:rPr>
              <a:t>To be eligible for the CLS Program, you must:</a:t>
            </a:r>
            <a:br>
              <a:rPr lang="en-US" sz="2800" b="1" dirty="0" smtClean="0">
                <a:solidFill>
                  <a:schemeClr val="bg1"/>
                </a:solidFill>
                <a:latin typeface="Proxima Nova" panose="02000506030000020004" pitchFamily="2" charset="0"/>
              </a:rPr>
            </a:br>
            <a:endParaRPr lang="en-US" sz="2800" b="1" dirty="0" smtClean="0">
              <a:solidFill>
                <a:schemeClr val="bg1"/>
              </a:solidFill>
              <a:latin typeface="Proxima Nova" panose="02000506030000020004" pitchFamily="2" charset="0"/>
            </a:endParaRPr>
          </a:p>
          <a:p>
            <a:pPr marL="285750" indent="-285750">
              <a:buFont typeface="Arial" panose="020B0604020202020204" pitchFamily="34" charset="0"/>
              <a:buChar char="•"/>
            </a:pPr>
            <a:r>
              <a:rPr lang="en-US" sz="2400" dirty="0" smtClean="0">
                <a:solidFill>
                  <a:schemeClr val="bg1"/>
                </a:solidFill>
                <a:latin typeface="Proxima Nova" panose="02000506030000020004" pitchFamily="2" charset="0"/>
              </a:rPr>
              <a:t>Be a citizen or national of the U.S. at the time of application</a:t>
            </a:r>
          </a:p>
          <a:p>
            <a:pPr marL="285750" indent="-285750">
              <a:buFont typeface="Arial" panose="020B0604020202020204" pitchFamily="34" charset="0"/>
              <a:buChar char="•"/>
            </a:pPr>
            <a:r>
              <a:rPr lang="en-US" sz="2400" dirty="0" smtClean="0">
                <a:solidFill>
                  <a:schemeClr val="bg1"/>
                </a:solidFill>
                <a:latin typeface="Proxima Nova" panose="02000506030000020004" pitchFamily="2" charset="0"/>
              </a:rPr>
              <a:t>Be enrolled into an accredited U.S. degree-granting program at the undergraduate or graduate level at the time of application</a:t>
            </a:r>
          </a:p>
          <a:p>
            <a:pPr marL="285750" indent="-285750">
              <a:buFont typeface="Arial" panose="020B0604020202020204" pitchFamily="34" charset="0"/>
              <a:buChar char="•"/>
            </a:pPr>
            <a:r>
              <a:rPr lang="en-US" sz="2400" dirty="0" smtClean="0">
                <a:solidFill>
                  <a:schemeClr val="bg1"/>
                </a:solidFill>
                <a:latin typeface="Proxima Nova" panose="02000506030000020004" pitchFamily="2" charset="0"/>
              </a:rPr>
              <a:t>Complete at least one full year of university study by the beginning of the CLS Program (if in an undergraduate program)</a:t>
            </a:r>
          </a:p>
          <a:p>
            <a:pPr marL="285750" indent="-285750">
              <a:buFont typeface="Arial" panose="020B0604020202020204" pitchFamily="34" charset="0"/>
              <a:buChar char="•"/>
            </a:pPr>
            <a:r>
              <a:rPr lang="en-US" sz="2400" dirty="0" smtClean="0">
                <a:solidFill>
                  <a:schemeClr val="bg1"/>
                </a:solidFill>
                <a:latin typeface="Proxima Nova" panose="02000506030000020004" pitchFamily="2" charset="0"/>
              </a:rPr>
              <a:t>Only apply once, </a:t>
            </a:r>
            <a:r>
              <a:rPr lang="en-US" sz="2400" b="1" dirty="0" smtClean="0">
                <a:solidFill>
                  <a:schemeClr val="bg1"/>
                </a:solidFill>
                <a:latin typeface="Proxima Nova" panose="02000506030000020004" pitchFamily="2" charset="0"/>
              </a:rPr>
              <a:t>for one language program</a:t>
            </a:r>
            <a:r>
              <a:rPr lang="en-US" sz="2400" dirty="0" smtClean="0">
                <a:solidFill>
                  <a:schemeClr val="bg1"/>
                </a:solidFill>
                <a:latin typeface="Proxima Nova" panose="02000506030000020004" pitchFamily="2" charset="0"/>
              </a:rPr>
              <a:t>, each summer</a:t>
            </a:r>
            <a:endParaRPr lang="en-US" sz="2400" b="1" i="1" dirty="0" smtClean="0">
              <a:solidFill>
                <a:schemeClr val="bg1"/>
              </a:solidFill>
              <a:latin typeface="Proxima Nova" panose="02000506030000020004" pitchFamily="2" charset="0"/>
            </a:endParaRPr>
          </a:p>
        </p:txBody>
      </p:sp>
      <p:cxnSp>
        <p:nvCxnSpPr>
          <p:cNvPr id="3" name="Straight Connector 2"/>
          <p:cNvCxnSpPr/>
          <p:nvPr/>
        </p:nvCxnSpPr>
        <p:spPr>
          <a:xfrm>
            <a:off x="609600" y="2057400"/>
            <a:ext cx="3769895" cy="0"/>
          </a:xfrm>
          <a:prstGeom prst="line">
            <a:avLst/>
          </a:prstGeom>
          <a:ln w="38100">
            <a:solidFill>
              <a:srgbClr val="007D89"/>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005" y="2771273"/>
            <a:ext cx="3461084" cy="3461084"/>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19850593"/>
      </p:ext>
    </p:extLst>
  </p:cSld>
  <p:clrMapOvr>
    <a:masterClrMapping/>
  </p:clrMapOvr>
  <mc:AlternateContent xmlns:mc="http://schemas.openxmlformats.org/markup-compatibility/2006" xmlns:p14="http://schemas.microsoft.com/office/powerpoint/2010/main">
    <mc:Choice Requires="p14">
      <p:transition spd="slow" p14:dur="2000" advTm="64221"/>
    </mc:Choice>
    <mc:Fallback xmlns="">
      <p:transition xmlns:p14="http://schemas.microsoft.com/office/powerpoint/2010/main" spd="slow" advTm="6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36123" y="0"/>
            <a:ext cx="7455877" cy="6858000"/>
          </a:xfrm>
          <a:prstGeom prst="rect">
            <a:avLst/>
          </a:prstGeom>
          <a:solidFill>
            <a:srgbClr val="0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09600" y="705854"/>
            <a:ext cx="3615489" cy="1275347"/>
          </a:xfrm>
        </p:spPr>
        <p:txBody>
          <a:bodyPr>
            <a:noAutofit/>
          </a:bodyPr>
          <a:lstStyle/>
          <a:p>
            <a:r>
              <a:rPr lang="en-US" sz="5400" dirty="0" smtClean="0">
                <a:solidFill>
                  <a:srgbClr val="007D89"/>
                </a:solidFill>
                <a:latin typeface="Proxima Nova" panose="02000506030000020004" pitchFamily="2" charset="0"/>
              </a:rPr>
              <a:t>Application Information</a:t>
            </a:r>
            <a:endParaRPr lang="en-US" sz="5400" dirty="0">
              <a:solidFill>
                <a:srgbClr val="007D89"/>
              </a:solidFill>
              <a:latin typeface="Proxima Nova" panose="02000506030000020004" pitchFamily="2" charset="0"/>
            </a:endParaRPr>
          </a:p>
        </p:txBody>
      </p:sp>
      <p:sp>
        <p:nvSpPr>
          <p:cNvPr id="6" name="Text Placeholder 5"/>
          <p:cNvSpPr>
            <a:spLocks noGrp="1"/>
          </p:cNvSpPr>
          <p:nvPr>
            <p:ph type="body" sz="half" idx="2"/>
          </p:nvPr>
        </p:nvSpPr>
        <p:spPr>
          <a:xfrm>
            <a:off x="5038725" y="537411"/>
            <a:ext cx="6850672" cy="5694946"/>
          </a:xfrm>
        </p:spPr>
        <p:txBody>
          <a:bodyPr>
            <a:noAutofit/>
          </a:bodyPr>
          <a:lstStyle/>
          <a:p>
            <a:r>
              <a:rPr lang="en-US" sz="2800" dirty="0" smtClean="0">
                <a:solidFill>
                  <a:schemeClr val="bg1"/>
                </a:solidFill>
                <a:latin typeface="Proxima Nova" panose="02000506030000020004" pitchFamily="2" charset="0"/>
              </a:rPr>
              <a:t>One application cycle each year, deadline in November. Finalists notified in March.</a:t>
            </a:r>
          </a:p>
          <a:p>
            <a:endParaRPr lang="en-US" sz="2800" dirty="0" smtClean="0">
              <a:solidFill>
                <a:schemeClr val="bg1"/>
              </a:solidFill>
              <a:latin typeface="Proxima Nova" panose="02000506030000020004" pitchFamily="2" charset="0"/>
            </a:endParaRPr>
          </a:p>
          <a:p>
            <a:r>
              <a:rPr lang="en-US" sz="2800" dirty="0" smtClean="0">
                <a:solidFill>
                  <a:schemeClr val="bg1"/>
                </a:solidFill>
                <a:latin typeface="Proxima Nova" panose="02000506030000020004" pitchFamily="2" charset="0"/>
              </a:rPr>
              <a:t>Consists of a Statement of Purpose, short answer questions, two recommendation letters, and an official transcript.</a:t>
            </a:r>
          </a:p>
          <a:p>
            <a:endParaRPr lang="en-US" sz="2800" b="1" dirty="0">
              <a:solidFill>
                <a:schemeClr val="bg1"/>
              </a:solidFill>
              <a:latin typeface="Proxima Nova" panose="02000506030000020004" pitchFamily="2" charset="0"/>
            </a:endParaRPr>
          </a:p>
          <a:p>
            <a:r>
              <a:rPr lang="en-US" sz="2800" b="1" dirty="0" smtClean="0">
                <a:solidFill>
                  <a:schemeClr val="bg1"/>
                </a:solidFill>
                <a:latin typeface="Proxima Nova" panose="02000506030000020004" pitchFamily="2" charset="0"/>
              </a:rPr>
              <a:t>Tips:</a:t>
            </a:r>
          </a:p>
          <a:p>
            <a:pPr marL="457200" indent="-457200">
              <a:buFont typeface="Arial" panose="020B0604020202020204" pitchFamily="34" charset="0"/>
              <a:buChar char="•"/>
            </a:pPr>
            <a:r>
              <a:rPr lang="en-US" sz="2000" dirty="0" smtClean="0">
                <a:solidFill>
                  <a:schemeClr val="bg1"/>
                </a:solidFill>
                <a:latin typeface="Proxima Nova" panose="02000506030000020004" pitchFamily="2" charset="0"/>
              </a:rPr>
              <a:t>Get started early!</a:t>
            </a:r>
          </a:p>
          <a:p>
            <a:pPr marL="457200" indent="-457200">
              <a:buFont typeface="Arial" panose="020B0604020202020204" pitchFamily="34" charset="0"/>
              <a:buChar char="•"/>
            </a:pPr>
            <a:r>
              <a:rPr lang="en-US" sz="2000" dirty="0" smtClean="0">
                <a:solidFill>
                  <a:schemeClr val="bg1"/>
                </a:solidFill>
                <a:latin typeface="Proxima Nova" panose="02000506030000020004" pitchFamily="2" charset="0"/>
              </a:rPr>
              <a:t>Work with campus CLS advisors</a:t>
            </a:r>
          </a:p>
          <a:p>
            <a:pPr marL="457200" indent="-457200">
              <a:buFont typeface="Arial" panose="020B0604020202020204" pitchFamily="34" charset="0"/>
              <a:buChar char="•"/>
            </a:pPr>
            <a:r>
              <a:rPr lang="en-US" sz="2000" dirty="0" smtClean="0">
                <a:solidFill>
                  <a:schemeClr val="bg1"/>
                </a:solidFill>
                <a:latin typeface="Proxima Nova" panose="02000506030000020004" pitchFamily="2" charset="0"/>
              </a:rPr>
              <a:t>Draw clear connections to learning target language and academic/career goals</a:t>
            </a:r>
          </a:p>
          <a:p>
            <a:pPr marL="457200" indent="-457200">
              <a:buFont typeface="Arial" panose="020B0604020202020204" pitchFamily="34" charset="0"/>
              <a:buChar char="•"/>
            </a:pPr>
            <a:r>
              <a:rPr lang="en-US" sz="2000" dirty="0" smtClean="0">
                <a:solidFill>
                  <a:schemeClr val="bg1"/>
                </a:solidFill>
                <a:latin typeface="Proxima Nova" panose="02000506030000020004" pitchFamily="2" charset="0"/>
              </a:rPr>
              <a:t>Demonstrate commitment to long-term learning of the target language</a:t>
            </a:r>
          </a:p>
          <a:p>
            <a:pPr marL="457200" indent="-457200">
              <a:buFont typeface="Arial" panose="020B0604020202020204" pitchFamily="34" charset="0"/>
              <a:buChar char="•"/>
            </a:pPr>
            <a:endParaRPr lang="en-US" sz="2000" dirty="0" smtClean="0">
              <a:solidFill>
                <a:schemeClr val="bg1"/>
              </a:solidFill>
            </a:endParaRPr>
          </a:p>
        </p:txBody>
      </p:sp>
      <p:cxnSp>
        <p:nvCxnSpPr>
          <p:cNvPr id="3" name="Straight Connector 2"/>
          <p:cNvCxnSpPr/>
          <p:nvPr/>
        </p:nvCxnSpPr>
        <p:spPr>
          <a:xfrm>
            <a:off x="609600" y="2057400"/>
            <a:ext cx="3769895" cy="0"/>
          </a:xfrm>
          <a:prstGeom prst="line">
            <a:avLst/>
          </a:prstGeom>
          <a:ln w="38100">
            <a:solidFill>
              <a:srgbClr val="007D89"/>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005" y="2771273"/>
            <a:ext cx="3461084" cy="3461084"/>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46405744"/>
      </p:ext>
    </p:extLst>
  </p:cSld>
  <p:clrMapOvr>
    <a:masterClrMapping/>
  </p:clrMapOvr>
  <mc:AlternateContent xmlns:mc="http://schemas.openxmlformats.org/markup-compatibility/2006" xmlns:p14="http://schemas.microsoft.com/office/powerpoint/2010/main">
    <mc:Choice Requires="p14">
      <p:transition spd="slow" p14:dur="2000" advTm="46329"/>
    </mc:Choice>
    <mc:Fallback xmlns="">
      <p:transition xmlns:p14="http://schemas.microsoft.com/office/powerpoint/2010/main" spd="slow" advTm="4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2382254"/>
            <a:ext cx="12192000" cy="44757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941278" y="457200"/>
            <a:ext cx="6565656" cy="1275347"/>
          </a:xfrm>
        </p:spPr>
        <p:txBody>
          <a:bodyPr>
            <a:normAutofit/>
          </a:bodyPr>
          <a:lstStyle/>
          <a:p>
            <a:r>
              <a:rPr lang="en-US" sz="4000" dirty="0" smtClean="0">
                <a:solidFill>
                  <a:schemeClr val="bg1"/>
                </a:solidFill>
                <a:latin typeface="+mn-lt"/>
              </a:rPr>
              <a:t>About the program</a:t>
            </a:r>
            <a:endParaRPr lang="en-US" sz="4000" dirty="0">
              <a:solidFill>
                <a:schemeClr val="bg1"/>
              </a:solidFill>
              <a:latin typeface="+mn-lt"/>
            </a:endParaRPr>
          </a:p>
        </p:txBody>
      </p:sp>
      <p:sp>
        <p:nvSpPr>
          <p:cNvPr id="6" name="Text Placeholder 5"/>
          <p:cNvSpPr>
            <a:spLocks noGrp="1"/>
          </p:cNvSpPr>
          <p:nvPr>
            <p:ph type="body" sz="half" idx="2"/>
          </p:nvPr>
        </p:nvSpPr>
        <p:spPr>
          <a:xfrm>
            <a:off x="990600" y="2707106"/>
            <a:ext cx="11049000" cy="3693693"/>
          </a:xfrm>
        </p:spPr>
        <p:txBody>
          <a:bodyPr>
            <a:normAutofit fontScale="92500" lnSpcReduction="20000"/>
          </a:bodyPr>
          <a:lstStyle/>
          <a:p>
            <a:pPr>
              <a:lnSpc>
                <a:spcPct val="100000"/>
              </a:lnSpc>
              <a:spcBef>
                <a:spcPts val="0"/>
              </a:spcBef>
              <a:spcAft>
                <a:spcPts val="1200"/>
              </a:spcAft>
              <a:buClr>
                <a:srgbClr val="002F6C"/>
              </a:buClr>
              <a:defRPr/>
            </a:pPr>
            <a:r>
              <a:rPr lang="en-US" sz="3500" b="1" dirty="0" smtClean="0">
                <a:solidFill>
                  <a:srgbClr val="002F6C"/>
                </a:solidFill>
                <a:latin typeface="Proxima Nova" panose="02000506030000020004" pitchFamily="2" charset="0"/>
              </a:rPr>
              <a:t>About the program</a:t>
            </a:r>
          </a:p>
          <a:p>
            <a:pPr>
              <a:lnSpc>
                <a:spcPct val="100000"/>
              </a:lnSpc>
              <a:spcBef>
                <a:spcPts val="0"/>
              </a:spcBef>
              <a:spcAft>
                <a:spcPts val="1200"/>
              </a:spcAft>
              <a:buClr>
                <a:srgbClr val="002F6C"/>
              </a:buClr>
              <a:defRPr/>
            </a:pPr>
            <a:endParaRPr lang="en-US" sz="500" b="1" dirty="0">
              <a:solidFill>
                <a:srgbClr val="002F6C"/>
              </a:solidFill>
              <a:latin typeface="Proxima Nova" panose="02000506030000020004" pitchFamily="2" charset="0"/>
            </a:endParaRPr>
          </a:p>
          <a:p>
            <a:pPr marL="342900" indent="-342900">
              <a:lnSpc>
                <a:spcPct val="100000"/>
              </a:lnSpc>
              <a:spcBef>
                <a:spcPts val="0"/>
              </a:spcBef>
              <a:spcAft>
                <a:spcPts val="1200"/>
              </a:spcAft>
              <a:buClr>
                <a:srgbClr val="002F6C"/>
              </a:buClr>
              <a:buFont typeface="Arial" panose="020B0604020202020204" pitchFamily="34" charset="0"/>
              <a:buChar char="•"/>
              <a:defRPr/>
            </a:pPr>
            <a:r>
              <a:rPr lang="en-US" sz="2000" dirty="0">
                <a:solidFill>
                  <a:srgbClr val="002F6C"/>
                </a:solidFill>
                <a:latin typeface="Proxima Nova" panose="02000506030000020004" pitchFamily="2" charset="0"/>
              </a:rPr>
              <a:t>Scholarship for students studying or interning overseas for academic credit </a:t>
            </a:r>
            <a:endParaRPr lang="en-US" sz="2000" dirty="0" smtClean="0">
              <a:solidFill>
                <a:srgbClr val="002F6C"/>
              </a:solidFill>
              <a:latin typeface="Proxima Nova" panose="02000506030000020004" pitchFamily="2" charset="0"/>
            </a:endParaRPr>
          </a:p>
          <a:p>
            <a:pPr marL="342900" indent="-342900">
              <a:lnSpc>
                <a:spcPct val="100000"/>
              </a:lnSpc>
              <a:spcBef>
                <a:spcPts val="0"/>
              </a:spcBef>
              <a:spcAft>
                <a:spcPts val="1200"/>
              </a:spcAft>
              <a:buClr>
                <a:srgbClr val="002F6C"/>
              </a:buClr>
              <a:buFont typeface="Arial" panose="020B0604020202020204" pitchFamily="34" charset="0"/>
              <a:buChar char="•"/>
              <a:defRPr/>
            </a:pPr>
            <a:r>
              <a:rPr lang="en-US" sz="2000" dirty="0" smtClean="0">
                <a:solidFill>
                  <a:srgbClr val="002F6C"/>
                </a:solidFill>
                <a:latin typeface="Proxima Nova" panose="02000506030000020004" pitchFamily="2" charset="0"/>
              </a:rPr>
              <a:t>Diversifies </a:t>
            </a:r>
            <a:r>
              <a:rPr lang="en-US" sz="2000" dirty="0">
                <a:solidFill>
                  <a:srgbClr val="002F6C"/>
                </a:solidFill>
                <a:latin typeface="Proxima Nova" panose="02000506030000020004" pitchFamily="2" charset="0"/>
              </a:rPr>
              <a:t>population of students who study/intern </a:t>
            </a:r>
            <a:r>
              <a:rPr lang="en-US" sz="2000" dirty="0" smtClean="0">
                <a:solidFill>
                  <a:srgbClr val="002F6C"/>
                </a:solidFill>
                <a:latin typeface="Proxima Nova" panose="02000506030000020004" pitchFamily="2" charset="0"/>
              </a:rPr>
              <a:t>abroad</a:t>
            </a:r>
          </a:p>
          <a:p>
            <a:pPr marL="342900" indent="-342900">
              <a:lnSpc>
                <a:spcPct val="100000"/>
              </a:lnSpc>
              <a:spcBef>
                <a:spcPts val="0"/>
              </a:spcBef>
              <a:spcAft>
                <a:spcPts val="1200"/>
              </a:spcAft>
              <a:buClr>
                <a:srgbClr val="002F6C"/>
              </a:buClr>
              <a:buFont typeface="Arial" panose="020B0604020202020204" pitchFamily="34" charset="0"/>
              <a:buChar char="•"/>
              <a:defRPr/>
            </a:pPr>
            <a:r>
              <a:rPr lang="en-US" sz="2000" dirty="0" smtClean="0">
                <a:solidFill>
                  <a:srgbClr val="002F6C"/>
                </a:solidFill>
                <a:latin typeface="Proxima Nova" panose="02000506030000020004" pitchFamily="2" charset="0"/>
              </a:rPr>
              <a:t>Diversifies </a:t>
            </a:r>
            <a:r>
              <a:rPr lang="en-US" sz="2000" dirty="0">
                <a:solidFill>
                  <a:srgbClr val="002F6C"/>
                </a:solidFill>
                <a:latin typeface="Proxima Nova" panose="02000506030000020004" pitchFamily="2" charset="0"/>
              </a:rPr>
              <a:t>locations of </a:t>
            </a:r>
            <a:r>
              <a:rPr lang="en-US" sz="2000" dirty="0" smtClean="0">
                <a:solidFill>
                  <a:srgbClr val="002F6C"/>
                </a:solidFill>
                <a:latin typeface="Proxima Nova" panose="02000506030000020004" pitchFamily="2" charset="0"/>
              </a:rPr>
              <a:t>participants</a:t>
            </a:r>
          </a:p>
          <a:p>
            <a:pPr marL="342900" indent="-342900">
              <a:lnSpc>
                <a:spcPct val="100000"/>
              </a:lnSpc>
              <a:spcBef>
                <a:spcPts val="0"/>
              </a:spcBef>
              <a:spcAft>
                <a:spcPts val="1200"/>
              </a:spcAft>
              <a:buClr>
                <a:srgbClr val="002F6C"/>
              </a:buClr>
              <a:buFont typeface="Arial" panose="020B0604020202020204" pitchFamily="34" charset="0"/>
              <a:buChar char="•"/>
              <a:defRPr/>
            </a:pPr>
            <a:r>
              <a:rPr lang="en-US" sz="2000" dirty="0" smtClean="0">
                <a:solidFill>
                  <a:srgbClr val="002F6C"/>
                </a:solidFill>
                <a:latin typeface="Proxima Nova" panose="02000506030000020004" pitchFamily="2" charset="0"/>
              </a:rPr>
              <a:t>Encourages </a:t>
            </a:r>
            <a:r>
              <a:rPr lang="en-US" sz="2000" dirty="0">
                <a:solidFill>
                  <a:srgbClr val="002F6C"/>
                </a:solidFill>
                <a:latin typeface="Proxima Nova" panose="02000506030000020004" pitchFamily="2" charset="0"/>
              </a:rPr>
              <a:t>students to study foreign </a:t>
            </a:r>
            <a:r>
              <a:rPr lang="en-US" sz="2000" dirty="0" smtClean="0">
                <a:solidFill>
                  <a:srgbClr val="002F6C"/>
                </a:solidFill>
                <a:latin typeface="Proxima Nova" panose="02000506030000020004" pitchFamily="2" charset="0"/>
              </a:rPr>
              <a:t>languages</a:t>
            </a:r>
          </a:p>
          <a:p>
            <a:pPr marL="342900" indent="-342900">
              <a:lnSpc>
                <a:spcPct val="100000"/>
              </a:lnSpc>
              <a:spcBef>
                <a:spcPts val="0"/>
              </a:spcBef>
              <a:spcAft>
                <a:spcPts val="1200"/>
              </a:spcAft>
              <a:buClr>
                <a:srgbClr val="002F6C"/>
              </a:buClr>
              <a:buFont typeface="Arial" panose="020B0604020202020204" pitchFamily="34" charset="0"/>
              <a:buChar char="•"/>
              <a:defRPr/>
            </a:pPr>
            <a:r>
              <a:rPr lang="en-US" sz="2000" dirty="0" smtClean="0">
                <a:solidFill>
                  <a:srgbClr val="002F6C"/>
                </a:solidFill>
                <a:latin typeface="Proxima Nova" panose="02000506030000020004" pitchFamily="2" charset="0"/>
              </a:rPr>
              <a:t>Presents </a:t>
            </a:r>
            <a:r>
              <a:rPr lang="en-US" sz="2000" dirty="0">
                <a:solidFill>
                  <a:srgbClr val="002F6C"/>
                </a:solidFill>
                <a:latin typeface="Proxima Nova" panose="02000506030000020004" pitchFamily="2" charset="0"/>
              </a:rPr>
              <a:t>studying abroad as opportunity to students who otherwise may not </a:t>
            </a:r>
            <a:r>
              <a:rPr lang="en-US" sz="2000" dirty="0" smtClean="0">
                <a:solidFill>
                  <a:srgbClr val="002F6C"/>
                </a:solidFill>
                <a:latin typeface="Proxima Nova" panose="02000506030000020004" pitchFamily="2" charset="0"/>
              </a:rPr>
              <a:t>participate</a:t>
            </a:r>
          </a:p>
          <a:p>
            <a:pPr marL="342900" indent="-342900">
              <a:lnSpc>
                <a:spcPct val="100000"/>
              </a:lnSpc>
              <a:spcBef>
                <a:spcPts val="0"/>
              </a:spcBef>
              <a:spcAft>
                <a:spcPts val="1200"/>
              </a:spcAft>
              <a:buClr>
                <a:srgbClr val="002F6C"/>
              </a:buClr>
              <a:buFont typeface="Arial" panose="020B0604020202020204" pitchFamily="34" charset="0"/>
              <a:buChar char="•"/>
              <a:defRPr/>
            </a:pPr>
            <a:r>
              <a:rPr lang="en-US" sz="2000" dirty="0" smtClean="0">
                <a:solidFill>
                  <a:srgbClr val="002F6C"/>
                </a:solidFill>
                <a:latin typeface="Proxima Nova" panose="02000506030000020004" pitchFamily="2" charset="0"/>
              </a:rPr>
              <a:t>Awards range between $1,500 - $5,000 </a:t>
            </a:r>
          </a:p>
          <a:p>
            <a:pPr marL="800100" lvl="1" indent="-342900">
              <a:lnSpc>
                <a:spcPct val="100000"/>
              </a:lnSpc>
              <a:spcBef>
                <a:spcPts val="0"/>
              </a:spcBef>
              <a:spcAft>
                <a:spcPts val="1200"/>
              </a:spcAft>
              <a:buClr>
                <a:srgbClr val="002F6C"/>
              </a:buClr>
              <a:buFont typeface="Arial" panose="020B0604020202020204" pitchFamily="34" charset="0"/>
              <a:buChar char="•"/>
              <a:defRPr/>
            </a:pPr>
            <a:r>
              <a:rPr lang="en-US" sz="1800" dirty="0" smtClean="0">
                <a:solidFill>
                  <a:srgbClr val="002F6C"/>
                </a:solidFill>
                <a:latin typeface="Proxima Nova" panose="02000506030000020004" pitchFamily="2" charset="0"/>
              </a:rPr>
              <a:t>Students studying a Critical Need Language while abroad may be eligible to receive up to an additional $3,000</a:t>
            </a:r>
          </a:p>
        </p:txBody>
      </p:sp>
      <p:pic>
        <p:nvPicPr>
          <p:cNvPr id="2" name="Picture 1"/>
          <p:cNvPicPr>
            <a:picLocks noChangeAspect="1"/>
          </p:cNvPicPr>
          <p:nvPr/>
        </p:nvPicPr>
        <p:blipFill>
          <a:blip r:embed="rId5"/>
          <a:stretch>
            <a:fillRect/>
          </a:stretch>
        </p:blipFill>
        <p:spPr>
          <a:xfrm>
            <a:off x="1773562" y="332082"/>
            <a:ext cx="8644877" cy="1725318"/>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27473459"/>
      </p:ext>
    </p:extLst>
  </p:cSld>
  <p:clrMapOvr>
    <a:masterClrMapping/>
  </p:clrMapOvr>
  <mc:AlternateContent xmlns:mc="http://schemas.openxmlformats.org/markup-compatibility/2006" xmlns:p14="http://schemas.microsoft.com/office/powerpoint/2010/main">
    <mc:Choice Requires="p14">
      <p:transition spd="slow" p14:dur="2000" advTm="53170"/>
    </mc:Choice>
    <mc:Fallback xmlns="">
      <p:transition xmlns:p14="http://schemas.microsoft.com/office/powerpoint/2010/main" spd="slow" advTm="5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8426" y="2382254"/>
            <a:ext cx="12192000" cy="44757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56915" y="644734"/>
            <a:ext cx="4192340" cy="1325563"/>
          </a:xfrm>
        </p:spPr>
        <p:txBody>
          <a:bodyPr>
            <a:normAutofit/>
          </a:bodyPr>
          <a:lstStyle/>
          <a:p>
            <a:pPr algn="r"/>
            <a:r>
              <a:rPr lang="en-US" sz="7200" dirty="0" smtClean="0">
                <a:solidFill>
                  <a:srgbClr val="002F6C"/>
                </a:solidFill>
                <a:latin typeface="Proxima Nova" panose="02000506030000020004" pitchFamily="2" charset="0"/>
              </a:rPr>
              <a:t>Criteria</a:t>
            </a:r>
            <a:endParaRPr lang="en-US" sz="7200" dirty="0">
              <a:solidFill>
                <a:srgbClr val="002F6C"/>
              </a:solidFill>
              <a:latin typeface="Proxima Nova" panose="02000506030000020004" pitchFamily="2" charset="0"/>
            </a:endParaRPr>
          </a:p>
        </p:txBody>
      </p:sp>
      <p:sp>
        <p:nvSpPr>
          <p:cNvPr id="9" name="Text Placeholder 8"/>
          <p:cNvSpPr>
            <a:spLocks noGrp="1"/>
          </p:cNvSpPr>
          <p:nvPr>
            <p:ph type="body" idx="1"/>
          </p:nvPr>
        </p:nvSpPr>
        <p:spPr>
          <a:xfrm>
            <a:off x="735930" y="2229608"/>
            <a:ext cx="5157787" cy="823912"/>
          </a:xfrm>
        </p:spPr>
        <p:txBody>
          <a:bodyPr>
            <a:normAutofit/>
          </a:bodyPr>
          <a:lstStyle/>
          <a:p>
            <a:r>
              <a:rPr lang="en-US" sz="3200" dirty="0" smtClean="0">
                <a:solidFill>
                  <a:srgbClr val="002F6C"/>
                </a:solidFill>
                <a:latin typeface="Proxima Nova" panose="02000506030000020004" pitchFamily="2" charset="0"/>
              </a:rPr>
              <a:t>Eligible applicants are:</a:t>
            </a:r>
            <a:endParaRPr lang="en-US" sz="3200" dirty="0">
              <a:solidFill>
                <a:srgbClr val="002F6C"/>
              </a:solidFill>
              <a:latin typeface="Proxima Nova" panose="02000506030000020004" pitchFamily="2" charset="0"/>
            </a:endParaRPr>
          </a:p>
        </p:txBody>
      </p:sp>
      <p:sp>
        <p:nvSpPr>
          <p:cNvPr id="10" name="Content Placeholder 9"/>
          <p:cNvSpPr>
            <a:spLocks noGrp="1"/>
          </p:cNvSpPr>
          <p:nvPr>
            <p:ph sz="half" idx="2"/>
          </p:nvPr>
        </p:nvSpPr>
        <p:spPr>
          <a:xfrm>
            <a:off x="770854" y="3206167"/>
            <a:ext cx="5157787" cy="3540710"/>
          </a:xfrm>
        </p:spPr>
        <p:txBody>
          <a:bodyPr/>
          <a:lstStyle/>
          <a:p>
            <a:r>
              <a:rPr lang="en-US" sz="2400" dirty="0" smtClean="0">
                <a:solidFill>
                  <a:srgbClr val="002F6C"/>
                </a:solidFill>
                <a:latin typeface="Proxima Nova" panose="02000506030000020004" pitchFamily="2" charset="0"/>
              </a:rPr>
              <a:t>A citizen of the U.S.</a:t>
            </a:r>
          </a:p>
          <a:p>
            <a:r>
              <a:rPr lang="en-US" sz="2400" dirty="0" smtClean="0">
                <a:solidFill>
                  <a:srgbClr val="002F6C"/>
                </a:solidFill>
                <a:latin typeface="Proxima Nova" panose="02000506030000020004" pitchFamily="2" charset="0"/>
              </a:rPr>
              <a:t>An undergraduate student in good standing </a:t>
            </a:r>
          </a:p>
          <a:p>
            <a:r>
              <a:rPr lang="en-US" sz="2400" dirty="0" smtClean="0">
                <a:solidFill>
                  <a:srgbClr val="002F6C"/>
                </a:solidFill>
                <a:latin typeface="Proxima Nova" panose="02000506030000020004" pitchFamily="2" charset="0"/>
              </a:rPr>
              <a:t>Receiving a Federal Pell Grant at the time of application or be Pell-eligible during their program term</a:t>
            </a:r>
          </a:p>
          <a:p>
            <a:r>
              <a:rPr lang="en-US" sz="2400" dirty="0" smtClean="0">
                <a:solidFill>
                  <a:srgbClr val="002F6C"/>
                </a:solidFill>
                <a:latin typeface="Proxima Nova" panose="02000506030000020004" pitchFamily="2" charset="0"/>
              </a:rPr>
              <a:t>Not a previous Gilman recipient</a:t>
            </a:r>
          </a:p>
          <a:p>
            <a:endParaRPr lang="en-US" dirty="0">
              <a:solidFill>
                <a:srgbClr val="002F6C"/>
              </a:solidFill>
            </a:endParaRPr>
          </a:p>
        </p:txBody>
      </p:sp>
      <p:cxnSp>
        <p:nvCxnSpPr>
          <p:cNvPr id="5" name="Straight Connector 4"/>
          <p:cNvCxnSpPr/>
          <p:nvPr/>
        </p:nvCxnSpPr>
        <p:spPr>
          <a:xfrm>
            <a:off x="6096000" y="205553"/>
            <a:ext cx="0" cy="1879927"/>
          </a:xfrm>
          <a:prstGeom prst="line">
            <a:avLst/>
          </a:prstGeom>
          <a:ln w="38100">
            <a:solidFill>
              <a:srgbClr val="002F6C"/>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6795"/>
          <a:stretch/>
        </p:blipFill>
        <p:spPr>
          <a:xfrm>
            <a:off x="6729166" y="-35585"/>
            <a:ext cx="2929184" cy="2362200"/>
          </a:xfrm>
          <a:prstGeom prst="rect">
            <a:avLst/>
          </a:prstGeom>
        </p:spPr>
      </p:pic>
      <p:sp>
        <p:nvSpPr>
          <p:cNvPr id="15" name="Text Placeholder 8"/>
          <p:cNvSpPr>
            <a:spLocks noGrp="1"/>
          </p:cNvSpPr>
          <p:nvPr>
            <p:ph type="body" idx="1"/>
          </p:nvPr>
        </p:nvSpPr>
        <p:spPr>
          <a:xfrm>
            <a:off x="6414752" y="2229361"/>
            <a:ext cx="5157787" cy="823912"/>
          </a:xfrm>
        </p:spPr>
        <p:txBody>
          <a:bodyPr>
            <a:normAutofit fontScale="92500"/>
          </a:bodyPr>
          <a:lstStyle/>
          <a:p>
            <a:r>
              <a:rPr lang="en-US" sz="3200" dirty="0" smtClean="0">
                <a:solidFill>
                  <a:srgbClr val="002F6C"/>
                </a:solidFill>
                <a:latin typeface="Proxima Nova" panose="02000506030000020004" pitchFamily="2" charset="0"/>
              </a:rPr>
              <a:t>Eligible programs must be:</a:t>
            </a:r>
            <a:endParaRPr lang="en-US" sz="3200" dirty="0">
              <a:solidFill>
                <a:srgbClr val="002F6C"/>
              </a:solidFill>
              <a:latin typeface="Proxima Nova" panose="02000506030000020004" pitchFamily="2" charset="0"/>
            </a:endParaRPr>
          </a:p>
        </p:txBody>
      </p:sp>
      <p:sp>
        <p:nvSpPr>
          <p:cNvPr id="16" name="Content Placeholder 9"/>
          <p:cNvSpPr>
            <a:spLocks noGrp="1"/>
          </p:cNvSpPr>
          <p:nvPr>
            <p:ph sz="half" idx="2"/>
          </p:nvPr>
        </p:nvSpPr>
        <p:spPr>
          <a:xfrm>
            <a:off x="6449676" y="3205920"/>
            <a:ext cx="5157787" cy="3540710"/>
          </a:xfrm>
        </p:spPr>
        <p:txBody>
          <a:bodyPr/>
          <a:lstStyle/>
          <a:p>
            <a:r>
              <a:rPr lang="en-US" sz="2400" dirty="0" smtClean="0">
                <a:solidFill>
                  <a:srgbClr val="002F6C"/>
                </a:solidFill>
                <a:latin typeface="Proxima Nova" panose="02000506030000020004" pitchFamily="2" charset="0"/>
              </a:rPr>
              <a:t>A minimum of 21 full days overseas</a:t>
            </a:r>
          </a:p>
          <a:p>
            <a:r>
              <a:rPr lang="en-US" sz="2400" dirty="0" smtClean="0">
                <a:solidFill>
                  <a:srgbClr val="002F6C"/>
                </a:solidFill>
                <a:latin typeface="Proxima Nova" panose="02000506030000020004" pitchFamily="2" charset="0"/>
              </a:rPr>
              <a:t>In a country or countries that have a Level 1 or Level 2 Travel Advisory issued by the U.S. Department of State</a:t>
            </a:r>
          </a:p>
          <a:p>
            <a:r>
              <a:rPr lang="en-US" sz="2400" dirty="0" smtClean="0">
                <a:solidFill>
                  <a:srgbClr val="002F6C"/>
                </a:solidFill>
                <a:latin typeface="Proxima Nova" panose="02000506030000020004" pitchFamily="2" charset="0"/>
              </a:rPr>
              <a:t>Awarding academic credit for the study or internship</a:t>
            </a:r>
          </a:p>
          <a:p>
            <a:endParaRPr lang="en-US" dirty="0">
              <a:solidFill>
                <a:srgbClr val="002F6C"/>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40261124"/>
      </p:ext>
    </p:extLst>
  </p:cSld>
  <p:clrMapOvr>
    <a:masterClrMapping/>
  </p:clrMapOvr>
  <mc:AlternateContent xmlns:mc="http://schemas.openxmlformats.org/markup-compatibility/2006" xmlns:p14="http://schemas.microsoft.com/office/powerpoint/2010/main">
    <mc:Choice Requires="p14">
      <p:transition spd="slow" p14:dur="2000" advTm="41496"/>
    </mc:Choice>
    <mc:Fallback xmlns="">
      <p:transition xmlns:p14="http://schemas.microsoft.com/office/powerpoint/2010/main" spd="slow" advTm="41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8426" y="2382254"/>
            <a:ext cx="12192000" cy="44757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56915" y="644734"/>
            <a:ext cx="4192340" cy="1325563"/>
          </a:xfrm>
        </p:spPr>
        <p:txBody>
          <a:bodyPr>
            <a:noAutofit/>
          </a:bodyPr>
          <a:lstStyle/>
          <a:p>
            <a:pPr algn="r"/>
            <a:r>
              <a:rPr lang="en-US" sz="6000" dirty="0" smtClean="0">
                <a:solidFill>
                  <a:srgbClr val="002F6C"/>
                </a:solidFill>
                <a:latin typeface="Proxima Nova" panose="02000506030000020004" pitchFamily="2" charset="0"/>
              </a:rPr>
              <a:t>Application Information</a:t>
            </a:r>
            <a:endParaRPr lang="en-US" sz="6000" dirty="0">
              <a:solidFill>
                <a:srgbClr val="002F6C"/>
              </a:solidFill>
              <a:latin typeface="Proxima Nova" panose="02000506030000020004" pitchFamily="2" charset="0"/>
            </a:endParaRPr>
          </a:p>
        </p:txBody>
      </p:sp>
      <p:sp>
        <p:nvSpPr>
          <p:cNvPr id="10" name="Content Placeholder 9"/>
          <p:cNvSpPr>
            <a:spLocks noGrp="1"/>
          </p:cNvSpPr>
          <p:nvPr>
            <p:ph sz="half" idx="2"/>
          </p:nvPr>
        </p:nvSpPr>
        <p:spPr>
          <a:xfrm>
            <a:off x="770854" y="2623389"/>
            <a:ext cx="11078246" cy="2177211"/>
          </a:xfrm>
        </p:spPr>
        <p:txBody>
          <a:bodyPr>
            <a:normAutofit fontScale="92500"/>
          </a:bodyPr>
          <a:lstStyle/>
          <a:p>
            <a:pPr marL="0" indent="0">
              <a:buNone/>
            </a:pPr>
            <a:r>
              <a:rPr lang="en-US" sz="2400" dirty="0" smtClean="0">
                <a:solidFill>
                  <a:srgbClr val="002F6C"/>
                </a:solidFill>
                <a:latin typeface="Proxima Nova" panose="02000506030000020004" pitchFamily="2" charset="0"/>
              </a:rPr>
              <a:t>Two application cycles each year, deadlines are the first Tuesday in October and March. </a:t>
            </a:r>
            <a:endParaRPr lang="en-US" sz="2400" dirty="0">
              <a:solidFill>
                <a:srgbClr val="002F6C"/>
              </a:solidFill>
              <a:latin typeface="Proxima Nova" panose="02000506030000020004" pitchFamily="2" charset="0"/>
            </a:endParaRPr>
          </a:p>
          <a:p>
            <a:pPr marL="0" indent="0">
              <a:buNone/>
            </a:pPr>
            <a:endParaRPr lang="en-US" sz="800" dirty="0" smtClean="0">
              <a:solidFill>
                <a:srgbClr val="002F6C"/>
              </a:solidFill>
              <a:latin typeface="Proxima Nova" panose="02000506030000020004" pitchFamily="2" charset="0"/>
            </a:endParaRPr>
          </a:p>
          <a:p>
            <a:pPr marL="0" indent="0">
              <a:buNone/>
            </a:pPr>
            <a:r>
              <a:rPr lang="en-US" sz="2400" dirty="0" smtClean="0">
                <a:solidFill>
                  <a:srgbClr val="002F6C"/>
                </a:solidFill>
                <a:latin typeface="Proxima Nova" panose="02000506030000020004" pitchFamily="2" charset="0"/>
              </a:rPr>
              <a:t>Consists of two essays: Statement of Purpose and Community Impact. Optional third essay for students studying a Critical Need Language. </a:t>
            </a:r>
          </a:p>
          <a:p>
            <a:pPr marL="0" indent="0">
              <a:buNone/>
            </a:pPr>
            <a:endParaRPr lang="en-US" sz="800" dirty="0">
              <a:solidFill>
                <a:srgbClr val="002F6C"/>
              </a:solidFill>
              <a:latin typeface="Proxima Nova" panose="02000506030000020004" pitchFamily="2" charset="0"/>
            </a:endParaRPr>
          </a:p>
          <a:p>
            <a:pPr marL="0" indent="0">
              <a:buNone/>
            </a:pPr>
            <a:r>
              <a:rPr lang="en-US" sz="2400" b="1" dirty="0" smtClean="0">
                <a:solidFill>
                  <a:srgbClr val="002F6C"/>
                </a:solidFill>
                <a:latin typeface="Proxima Nova" panose="02000506030000020004" pitchFamily="2" charset="0"/>
              </a:rPr>
              <a:t>Tips:</a:t>
            </a:r>
          </a:p>
          <a:p>
            <a:pPr marL="0" indent="0">
              <a:buNone/>
            </a:pPr>
            <a:endParaRPr lang="en-US" sz="2400" dirty="0">
              <a:solidFill>
                <a:srgbClr val="002F6C"/>
              </a:solidFill>
            </a:endParaRPr>
          </a:p>
        </p:txBody>
      </p:sp>
      <p:cxnSp>
        <p:nvCxnSpPr>
          <p:cNvPr id="5" name="Straight Connector 4"/>
          <p:cNvCxnSpPr/>
          <p:nvPr/>
        </p:nvCxnSpPr>
        <p:spPr>
          <a:xfrm>
            <a:off x="6096000" y="205553"/>
            <a:ext cx="0" cy="1879927"/>
          </a:xfrm>
          <a:prstGeom prst="line">
            <a:avLst/>
          </a:prstGeom>
          <a:ln w="38100">
            <a:solidFill>
              <a:srgbClr val="002F6C"/>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6795"/>
          <a:stretch/>
        </p:blipFill>
        <p:spPr>
          <a:xfrm>
            <a:off x="6729166" y="-35585"/>
            <a:ext cx="2929184" cy="2362200"/>
          </a:xfrm>
          <a:prstGeom prst="rect">
            <a:avLst/>
          </a:prstGeom>
        </p:spPr>
      </p:pic>
      <p:sp>
        <p:nvSpPr>
          <p:cNvPr id="11" name="Rectangle 10"/>
          <p:cNvSpPr/>
          <p:nvPr/>
        </p:nvSpPr>
        <p:spPr>
          <a:xfrm>
            <a:off x="770854" y="4838915"/>
            <a:ext cx="11078246" cy="1631216"/>
          </a:xfrm>
          <a:prstGeom prst="rect">
            <a:avLst/>
          </a:prstGeom>
        </p:spPr>
        <p:txBody>
          <a:bodyPr wrap="square" numCol="2">
            <a:spAutoFit/>
          </a:bodyPr>
          <a:lstStyle/>
          <a:p>
            <a:pPr marL="285750" indent="-285750">
              <a:buFont typeface="Arial" panose="020B0604020202020204" pitchFamily="34" charset="0"/>
              <a:buChar char="•"/>
            </a:pPr>
            <a:r>
              <a:rPr lang="en-US" sz="2000" dirty="0" smtClean="0">
                <a:solidFill>
                  <a:srgbClr val="002F6C"/>
                </a:solidFill>
                <a:latin typeface="Proxima Nova" panose="02000506030000020004" pitchFamily="2" charset="0"/>
              </a:rPr>
              <a:t>Get </a:t>
            </a:r>
            <a:r>
              <a:rPr lang="en-US" sz="2000" dirty="0">
                <a:solidFill>
                  <a:srgbClr val="002F6C"/>
                </a:solidFill>
                <a:latin typeface="Proxima Nova" panose="02000506030000020004" pitchFamily="2" charset="0"/>
              </a:rPr>
              <a:t>started early!</a:t>
            </a:r>
          </a:p>
          <a:p>
            <a:pPr marL="285750" indent="-285750">
              <a:buFont typeface="Arial" panose="020B0604020202020204" pitchFamily="34" charset="0"/>
              <a:buChar char="•"/>
            </a:pPr>
            <a:r>
              <a:rPr lang="en-US" sz="2000" dirty="0">
                <a:solidFill>
                  <a:srgbClr val="002F6C"/>
                </a:solidFill>
                <a:latin typeface="Proxima Nova" panose="02000506030000020004" pitchFamily="2" charset="0"/>
              </a:rPr>
              <a:t>Ask your Study Abroad Advisor to review your essays</a:t>
            </a:r>
          </a:p>
          <a:p>
            <a:pPr marL="285750" indent="-285750">
              <a:buFont typeface="Arial" panose="020B0604020202020204" pitchFamily="34" charset="0"/>
              <a:buChar char="•"/>
            </a:pPr>
            <a:r>
              <a:rPr lang="en-US" sz="2000" dirty="0">
                <a:solidFill>
                  <a:srgbClr val="002F6C"/>
                </a:solidFill>
                <a:latin typeface="Proxima Nova" panose="02000506030000020004" pitchFamily="2" charset="0"/>
              </a:rPr>
              <a:t>Know your academic, personal, and professional goals for the experience</a:t>
            </a:r>
          </a:p>
          <a:p>
            <a:pPr marL="285750" indent="-285750">
              <a:buFont typeface="Arial" panose="020B0604020202020204" pitchFamily="34" charset="0"/>
              <a:buChar char="•"/>
            </a:pPr>
            <a:r>
              <a:rPr lang="en-US" sz="2000" dirty="0">
                <a:solidFill>
                  <a:srgbClr val="002F6C"/>
                </a:solidFill>
                <a:latin typeface="Proxima Nova" panose="02000506030000020004" pitchFamily="2" charset="0"/>
              </a:rPr>
              <a:t>Be concise and realistic</a:t>
            </a:r>
          </a:p>
          <a:p>
            <a:pPr marL="285750" indent="-285750">
              <a:buFont typeface="Arial" panose="020B0604020202020204" pitchFamily="34" charset="0"/>
              <a:buChar char="•"/>
            </a:pPr>
            <a:r>
              <a:rPr lang="en-US" sz="2000" dirty="0" smtClean="0">
                <a:solidFill>
                  <a:srgbClr val="002F6C"/>
                </a:solidFill>
                <a:latin typeface="Proxima Nova" panose="02000506030000020004" pitchFamily="2" charset="0"/>
              </a:rPr>
              <a:t>Discuss </a:t>
            </a:r>
            <a:r>
              <a:rPr lang="en-US" sz="2000" dirty="0">
                <a:solidFill>
                  <a:srgbClr val="002F6C"/>
                </a:solidFill>
                <a:latin typeface="Proxima Nova" panose="02000506030000020004" pitchFamily="2" charset="0"/>
              </a:rPr>
              <a:t>the diversity of your background </a:t>
            </a:r>
            <a:r>
              <a:rPr lang="en-US" sz="2000" dirty="0" smtClean="0">
                <a:solidFill>
                  <a:srgbClr val="002F6C"/>
                </a:solidFill>
                <a:latin typeface="Proxima Nova" panose="02000506030000020004" pitchFamily="2" charset="0"/>
              </a:rPr>
              <a:t>and/or experience </a:t>
            </a:r>
          </a:p>
          <a:p>
            <a:pPr marL="285750" indent="-285750">
              <a:buFont typeface="Arial" panose="020B0604020202020204" pitchFamily="34" charset="0"/>
              <a:buChar char="•"/>
            </a:pPr>
            <a:r>
              <a:rPr lang="en-US" sz="2000" dirty="0" smtClean="0">
                <a:solidFill>
                  <a:srgbClr val="002F6C"/>
                </a:solidFill>
                <a:latin typeface="Proxima Nova" panose="02000506030000020004" pitchFamily="2" charset="0"/>
              </a:rPr>
              <a:t>If undecided, consider a program in a less popular destination</a:t>
            </a:r>
            <a:endParaRPr lang="en-US" sz="2000" dirty="0">
              <a:solidFill>
                <a:srgbClr val="002F6C"/>
              </a:solidFill>
              <a:latin typeface="Proxima Nova" panose="02000506030000020004" pitchFamily="2"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27153111"/>
      </p:ext>
    </p:extLst>
  </p:cSld>
  <p:clrMapOvr>
    <a:masterClrMapping/>
  </p:clrMapOvr>
  <mc:AlternateContent xmlns:mc="http://schemas.openxmlformats.org/markup-compatibility/2006" xmlns:p14="http://schemas.microsoft.com/office/powerpoint/2010/main">
    <mc:Choice Requires="p14">
      <p:transition spd="slow" p14:dur="2000" advTm="62713"/>
    </mc:Choice>
    <mc:Fallback xmlns="">
      <p:transition xmlns:p14="http://schemas.microsoft.com/office/powerpoint/2010/main" spd="slow" advTm="62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Contact Information</a:t>
            </a:r>
            <a:endParaRPr lang="en-US" sz="36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355" y="1885949"/>
            <a:ext cx="1680669" cy="1680669"/>
          </a:xfrm>
          <a:prstGeom prst="rect">
            <a:avLst/>
          </a:prstGeom>
        </p:spPr>
      </p:pic>
      <p:pic>
        <p:nvPicPr>
          <p:cNvPr id="9" name="Picture 2" descr="Critical Language Scholarship Program, Benjamin A. Gilman International Scholarship, Fulbright"/>
          <p:cNvPicPr>
            <a:picLocks noChangeAspect="1" noChangeArrowheads="1"/>
          </p:cNvPicPr>
          <p:nvPr/>
        </p:nvPicPr>
        <p:blipFill rotWithShape="1">
          <a:blip r:embed="rId6">
            <a:extLst>
              <a:ext uri="{28A0092B-C50C-407E-A947-70E740481C1C}">
                <a14:useLocalDpi xmlns:a14="http://schemas.microsoft.com/office/drawing/2010/main" val="0"/>
              </a:ext>
            </a:extLst>
          </a:blip>
          <a:srcRect l="29209" r="48239"/>
          <a:stretch/>
        </p:blipFill>
        <p:spPr bwMode="auto">
          <a:xfrm>
            <a:off x="4713255" y="1885949"/>
            <a:ext cx="1853045" cy="168066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32336"/>
          <a:stretch/>
        </p:blipFill>
        <p:spPr>
          <a:xfrm>
            <a:off x="7896331" y="1855239"/>
            <a:ext cx="3376560" cy="1742087"/>
          </a:xfrm>
          <a:prstGeom prst="rect">
            <a:avLst/>
          </a:prstGeom>
        </p:spPr>
      </p:pic>
      <p:sp>
        <p:nvSpPr>
          <p:cNvPr id="11" name="TextBox 10"/>
          <p:cNvSpPr txBox="1"/>
          <p:nvPr/>
        </p:nvSpPr>
        <p:spPr>
          <a:xfrm>
            <a:off x="4121028" y="3750336"/>
            <a:ext cx="3327522" cy="1754326"/>
          </a:xfrm>
          <a:prstGeom prst="rect">
            <a:avLst/>
          </a:prstGeom>
          <a:noFill/>
        </p:spPr>
        <p:txBody>
          <a:bodyPr wrap="square" rtlCol="0">
            <a:spAutoFit/>
          </a:bodyPr>
          <a:lstStyle/>
          <a:p>
            <a:pPr algn="ctr"/>
            <a:r>
              <a:rPr lang="en-US" dirty="0" smtClean="0">
                <a:latin typeface="Proxima Nova" panose="02000506030000020004" pitchFamily="2" charset="0"/>
                <a:hlinkClick r:id="rId8"/>
              </a:rPr>
              <a:t>www.gilmanscholarship.org</a:t>
            </a:r>
            <a:endParaRPr lang="en-US" dirty="0" smtClean="0">
              <a:latin typeface="Proxima Nova" panose="02000506030000020004" pitchFamily="2" charset="0"/>
            </a:endParaRPr>
          </a:p>
          <a:p>
            <a:pPr algn="ctr"/>
            <a:r>
              <a:rPr lang="en-US" dirty="0" smtClean="0">
                <a:latin typeface="Proxima Nova" panose="02000506030000020004" pitchFamily="2" charset="0"/>
                <a:hlinkClick r:id="rId9"/>
              </a:rPr>
              <a:t>Gilman@iie.org</a:t>
            </a:r>
            <a:endParaRPr lang="en-US" dirty="0" smtClean="0">
              <a:latin typeface="Proxima Nova" panose="02000506030000020004" pitchFamily="2" charset="0"/>
            </a:endParaRPr>
          </a:p>
          <a:p>
            <a:pPr algn="ctr"/>
            <a:r>
              <a:rPr lang="en-US" dirty="0" smtClean="0">
                <a:latin typeface="Proxima Nova" panose="02000506030000020004" pitchFamily="2" charset="0"/>
              </a:rPr>
              <a:t>800.852.2141, ext. 1</a:t>
            </a:r>
          </a:p>
          <a:p>
            <a:pPr algn="ctr"/>
            <a:r>
              <a:rPr lang="en-US" dirty="0" smtClean="0">
                <a:latin typeface="Proxima Nova" panose="02000506030000020004" pitchFamily="2" charset="0"/>
              </a:rPr>
              <a:t>@</a:t>
            </a:r>
            <a:r>
              <a:rPr lang="en-US" dirty="0" err="1" smtClean="0">
                <a:latin typeface="Proxima Nova" panose="02000506030000020004" pitchFamily="2" charset="0"/>
              </a:rPr>
              <a:t>gilmanscholarship</a:t>
            </a:r>
            <a:r>
              <a:rPr lang="en-US" dirty="0" smtClean="0">
                <a:latin typeface="Proxima Nova" panose="02000506030000020004" pitchFamily="2" charset="0"/>
              </a:rPr>
              <a:t> (Instagram)</a:t>
            </a:r>
          </a:p>
          <a:p>
            <a:pPr algn="ctr"/>
            <a:r>
              <a:rPr lang="en-US" dirty="0" smtClean="0">
                <a:latin typeface="Proxima Nova" panose="02000506030000020004" pitchFamily="2" charset="0"/>
              </a:rPr>
              <a:t>@</a:t>
            </a:r>
            <a:r>
              <a:rPr lang="en-US" dirty="0" err="1" smtClean="0">
                <a:latin typeface="Proxima Nova" panose="02000506030000020004" pitchFamily="2" charset="0"/>
              </a:rPr>
              <a:t>gilmanprogram</a:t>
            </a:r>
            <a:r>
              <a:rPr lang="en-US" dirty="0" smtClean="0">
                <a:latin typeface="Proxima Nova" panose="02000506030000020004" pitchFamily="2" charset="0"/>
              </a:rPr>
              <a:t> (Twitter)</a:t>
            </a:r>
          </a:p>
          <a:p>
            <a:endParaRPr lang="en-US" dirty="0"/>
          </a:p>
        </p:txBody>
      </p:sp>
      <p:sp>
        <p:nvSpPr>
          <p:cNvPr id="12" name="TextBox 11"/>
          <p:cNvSpPr txBox="1"/>
          <p:nvPr/>
        </p:nvSpPr>
        <p:spPr>
          <a:xfrm>
            <a:off x="566940" y="3750336"/>
            <a:ext cx="3037497" cy="1754326"/>
          </a:xfrm>
          <a:prstGeom prst="rect">
            <a:avLst/>
          </a:prstGeom>
          <a:noFill/>
        </p:spPr>
        <p:txBody>
          <a:bodyPr wrap="square" rtlCol="0">
            <a:spAutoFit/>
          </a:bodyPr>
          <a:lstStyle/>
          <a:p>
            <a:pPr algn="ctr"/>
            <a:r>
              <a:rPr lang="en-US" dirty="0" smtClean="0">
                <a:latin typeface="Proxima Nova" panose="02000506030000020004" pitchFamily="2" charset="0"/>
                <a:hlinkClick r:id="rId10"/>
              </a:rPr>
              <a:t>www.clscholarship.org</a:t>
            </a:r>
            <a:endParaRPr lang="en-US" dirty="0" smtClean="0">
              <a:latin typeface="Proxima Nova" panose="02000506030000020004" pitchFamily="2" charset="0"/>
            </a:endParaRPr>
          </a:p>
          <a:p>
            <a:pPr algn="ctr"/>
            <a:r>
              <a:rPr lang="en-US" dirty="0" smtClean="0">
                <a:latin typeface="Proxima Nova" panose="02000506030000020004" pitchFamily="2" charset="0"/>
                <a:hlinkClick r:id="rId11"/>
              </a:rPr>
              <a:t>cls@americancouncils.org</a:t>
            </a:r>
            <a:endParaRPr lang="en-US" dirty="0" smtClean="0">
              <a:latin typeface="Proxima Nova" panose="02000506030000020004" pitchFamily="2" charset="0"/>
            </a:endParaRPr>
          </a:p>
          <a:p>
            <a:pPr algn="ctr"/>
            <a:r>
              <a:rPr lang="en-US" dirty="0" smtClean="0">
                <a:latin typeface="Proxima Nova" panose="02000506030000020004" pitchFamily="2" charset="0"/>
              </a:rPr>
              <a:t>1.877.257.9922</a:t>
            </a:r>
          </a:p>
          <a:p>
            <a:pPr algn="ctr"/>
            <a:r>
              <a:rPr lang="en-US" dirty="0">
                <a:latin typeface="Proxima Nova" panose="02000506030000020004" pitchFamily="2" charset="0"/>
              </a:rPr>
              <a:t>@</a:t>
            </a:r>
            <a:r>
              <a:rPr lang="en-US" dirty="0" err="1">
                <a:latin typeface="Proxima Nova" panose="02000506030000020004" pitchFamily="2" charset="0"/>
              </a:rPr>
              <a:t>clscholarship</a:t>
            </a:r>
            <a:r>
              <a:rPr lang="en-US" dirty="0">
                <a:latin typeface="Proxima Nova" panose="02000506030000020004" pitchFamily="2" charset="0"/>
              </a:rPr>
              <a:t> (Instagram</a:t>
            </a:r>
            <a:r>
              <a:rPr lang="en-US" dirty="0" smtClean="0">
                <a:latin typeface="Proxima Nova" panose="02000506030000020004" pitchFamily="2" charset="0"/>
              </a:rPr>
              <a:t>)</a:t>
            </a:r>
          </a:p>
          <a:p>
            <a:pPr algn="ctr"/>
            <a:r>
              <a:rPr lang="en-US" dirty="0" smtClean="0">
                <a:latin typeface="Proxima Nova" panose="02000506030000020004" pitchFamily="2" charset="0"/>
              </a:rPr>
              <a:t>@</a:t>
            </a:r>
            <a:r>
              <a:rPr lang="en-US" dirty="0" err="1" smtClean="0">
                <a:latin typeface="Proxima Nova" panose="02000506030000020004" pitchFamily="2" charset="0"/>
              </a:rPr>
              <a:t>clsscholarship</a:t>
            </a:r>
            <a:r>
              <a:rPr lang="en-US" dirty="0" smtClean="0">
                <a:latin typeface="Proxima Nova" panose="02000506030000020004" pitchFamily="2" charset="0"/>
              </a:rPr>
              <a:t> (Twitter)</a:t>
            </a:r>
          </a:p>
          <a:p>
            <a:endParaRPr lang="en-US" dirty="0"/>
          </a:p>
        </p:txBody>
      </p:sp>
      <p:sp>
        <p:nvSpPr>
          <p:cNvPr id="13" name="TextBox 12"/>
          <p:cNvSpPr txBox="1"/>
          <p:nvPr/>
        </p:nvSpPr>
        <p:spPr>
          <a:xfrm>
            <a:off x="7945369" y="3750335"/>
            <a:ext cx="3327522" cy="1200329"/>
          </a:xfrm>
          <a:prstGeom prst="rect">
            <a:avLst/>
          </a:prstGeom>
          <a:noFill/>
        </p:spPr>
        <p:txBody>
          <a:bodyPr wrap="square" rtlCol="0">
            <a:spAutoFit/>
          </a:bodyPr>
          <a:lstStyle/>
          <a:p>
            <a:pPr algn="ctr"/>
            <a:r>
              <a:rPr lang="en-US" dirty="0" smtClean="0">
                <a:latin typeface="Proxima Nova" panose="02000506030000020004" pitchFamily="2" charset="0"/>
                <a:hlinkClick r:id="rId12"/>
              </a:rPr>
              <a:t>www.towson.edu/abroad</a:t>
            </a:r>
            <a:r>
              <a:rPr lang="en-US" dirty="0" smtClean="0">
                <a:latin typeface="Proxima Nova" panose="02000506030000020004" pitchFamily="2" charset="0"/>
              </a:rPr>
              <a:t> </a:t>
            </a:r>
          </a:p>
          <a:p>
            <a:pPr algn="ctr"/>
            <a:r>
              <a:rPr lang="en-US" dirty="0" smtClean="0">
                <a:latin typeface="Proxima Nova" panose="02000506030000020004" pitchFamily="2" charset="0"/>
                <a:hlinkClick r:id="rId13"/>
              </a:rPr>
              <a:t>studyabroad@towson.edu</a:t>
            </a:r>
            <a:r>
              <a:rPr lang="en-US" dirty="0" smtClean="0">
                <a:latin typeface="Proxima Nova" panose="02000506030000020004" pitchFamily="2" charset="0"/>
              </a:rPr>
              <a:t> </a:t>
            </a:r>
          </a:p>
          <a:p>
            <a:pPr algn="ctr"/>
            <a:r>
              <a:rPr lang="en-US" dirty="0" smtClean="0">
                <a:latin typeface="Proxima Nova" panose="02000506030000020004" pitchFamily="2" charset="0"/>
              </a:rPr>
              <a:t>410.704.2451</a:t>
            </a:r>
          </a:p>
          <a:p>
            <a:pPr algn="ctr"/>
            <a:r>
              <a:rPr lang="en-US" dirty="0" smtClean="0">
                <a:latin typeface="Proxima Nova" panose="02000506030000020004" pitchFamily="2" charset="0"/>
              </a:rPr>
              <a:t>@</a:t>
            </a:r>
            <a:r>
              <a:rPr lang="en-US" dirty="0" err="1" smtClean="0">
                <a:latin typeface="Proxima Nova" panose="02000506030000020004" pitchFamily="2" charset="0"/>
              </a:rPr>
              <a:t>towsonuabroad</a:t>
            </a:r>
            <a:endParaRPr lang="en-US" dirty="0"/>
          </a:p>
        </p:txBody>
      </p:sp>
      <p:sp>
        <p:nvSpPr>
          <p:cNvPr id="14" name="Rectangle 13"/>
          <p:cNvSpPr/>
          <p:nvPr/>
        </p:nvSpPr>
        <p:spPr>
          <a:xfrm>
            <a:off x="838202" y="5657671"/>
            <a:ext cx="10610848" cy="738664"/>
          </a:xfrm>
          <a:prstGeom prst="rect">
            <a:avLst/>
          </a:prstGeom>
        </p:spPr>
        <p:txBody>
          <a:bodyPr wrap="square">
            <a:spAutoFit/>
          </a:bodyPr>
          <a:lstStyle/>
          <a:p>
            <a:r>
              <a:rPr lang="en-US" sz="1400" dirty="0">
                <a:latin typeface="Proxima Nova" panose="02000506030000020004" pitchFamily="2" charset="0"/>
              </a:rPr>
              <a:t>If awarded, both Gilman and CLS scholars are eligible for 12 months of noncompetitive eligibility (NCE) hiring status within the federal government. NCE allows U.S. federal government agencies to hire eligible exchange program alumni outside of the formal competitive job announcement process and to compete for certain federal employment jobs that are only open to federal employees.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03312252"/>
      </p:ext>
    </p:extLst>
  </p:cSld>
  <p:clrMapOvr>
    <a:masterClrMapping/>
  </p:clrMapOvr>
  <mc:AlternateContent xmlns:mc="http://schemas.openxmlformats.org/markup-compatibility/2006" xmlns:p14="http://schemas.microsoft.com/office/powerpoint/2010/main">
    <mc:Choice Requires="p14">
      <p:transition spd="slow" p14:dur="2000" advTm="51319"/>
    </mc:Choice>
    <mc:Fallback xmlns="">
      <p:transition xmlns:p14="http://schemas.microsoft.com/office/powerpoint/2010/main" spd="slow" advTm="5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owson">
      <a:dk1>
        <a:srgbClr val="000000"/>
      </a:dk1>
      <a:lt1>
        <a:srgbClr val="FFFFFF"/>
      </a:lt1>
      <a:dk2>
        <a:srgbClr val="44546A"/>
      </a:dk2>
      <a:lt2>
        <a:srgbClr val="DDDDDD"/>
      </a:lt2>
      <a:accent1>
        <a:srgbClr val="FFBB00"/>
      </a:accent1>
      <a:accent2>
        <a:srgbClr val="DDDDDD"/>
      </a:accent2>
      <a:accent3>
        <a:srgbClr val="3C3C3C"/>
      </a:accent3>
      <a:accent4>
        <a:srgbClr val="FFC000"/>
      </a:accent4>
      <a:accent5>
        <a:srgbClr val="CC9900"/>
      </a:accent5>
      <a:accent6>
        <a:srgbClr val="70AD47"/>
      </a:accent6>
      <a:hlink>
        <a:srgbClr val="CC9900"/>
      </a:hlink>
      <a:folHlink>
        <a:srgbClr val="DDDDDD"/>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 White-43" id="{E828F7D9-D70A-2E44-A6BA-3FD049819DF0}" vid="{4AD975BB-D67F-A045-99C7-2CC5E20A4E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1725</Words>
  <Application>Microsoft Office PowerPoint</Application>
  <PresentationFormat>Widescreen</PresentationFormat>
  <Paragraphs>113</Paragraphs>
  <Slides>8</Slides>
  <Notes>8</Notes>
  <HiddenSlides>0</HiddenSlides>
  <MMClips>8</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Calibri Light</vt:lpstr>
      <vt:lpstr>Proxima Nova</vt:lpstr>
      <vt:lpstr>Office Theme</vt:lpstr>
      <vt:lpstr>1_Office Theme</vt:lpstr>
      <vt:lpstr>Distinguished Study Abroad Scholarships</vt:lpstr>
      <vt:lpstr>About the program</vt:lpstr>
      <vt:lpstr>Criteria</vt:lpstr>
      <vt:lpstr>Application Information</vt:lpstr>
      <vt:lpstr>About the program</vt:lpstr>
      <vt:lpstr>Criteria</vt:lpstr>
      <vt:lpstr>Application Information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Language Scholarship Program</dc:title>
  <dc:creator>Hagos, Naomi*</dc:creator>
  <cp:lastModifiedBy>Fisher, Jacklyn M.</cp:lastModifiedBy>
  <cp:revision>24</cp:revision>
  <dcterms:created xsi:type="dcterms:W3CDTF">2020-03-31T19:53:05Z</dcterms:created>
  <dcterms:modified xsi:type="dcterms:W3CDTF">2020-04-02T20:46:58Z</dcterms:modified>
</cp:coreProperties>
</file>