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tiff" ContentType="image/tiff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29" r:id="rId4"/>
  </p:sldMasterIdLst>
  <p:notesMasterIdLst>
    <p:notesMasterId r:id="rId22"/>
  </p:notesMasterIdLst>
  <p:sldIdLst>
    <p:sldId id="288" r:id="rId5"/>
    <p:sldId id="274" r:id="rId6"/>
    <p:sldId id="275" r:id="rId7"/>
    <p:sldId id="276" r:id="rId8"/>
    <p:sldId id="266" r:id="rId9"/>
    <p:sldId id="296" r:id="rId10"/>
    <p:sldId id="285" r:id="rId11"/>
    <p:sldId id="264" r:id="rId12"/>
    <p:sldId id="289" r:id="rId13"/>
    <p:sldId id="290" r:id="rId14"/>
    <p:sldId id="291" r:id="rId15"/>
    <p:sldId id="283" r:id="rId16"/>
    <p:sldId id="287" r:id="rId17"/>
    <p:sldId id="281" r:id="rId18"/>
    <p:sldId id="279" r:id="rId19"/>
    <p:sldId id="282" r:id="rId20"/>
    <p:sldId id="269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1"/>
    <p:restoredTop sz="94682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presProps" Target="presProps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\\Users\hbohle\Downloads\CIS%20Departmental%20Data%20II-2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en-US"/>
              <a:t>Enrollment Totals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7.8616472608966634E-2"/>
          <c:y val="0.1443972328319357"/>
          <c:w val="0.89173580948138254"/>
          <c:h val="0.62306902018467547"/>
        </c:manualLayout>
      </c:layout>
      <c:lineChart>
        <c:grouping val="standard"/>
        <c:varyColors val="0"/>
        <c:ser>
          <c:idx val="0"/>
          <c:order val="0"/>
          <c:tx>
            <c:strRef>
              <c:f>'Total Enrollment'!$B$2</c:f>
              <c:strCache>
                <c:ptCount val="1"/>
                <c:pt idx="0">
                  <c:v>All Programs*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509180724726293E-17"/>
                  <c:y val="1.833202398896903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0-A2E1-FA4D-8DE8-5A777C8C45E5}"/>
                </c:ext>
              </c:extLst>
            </c:dLbl>
            <c:dLbl>
              <c:idx val="1"/>
              <c:layout>
                <c:manualLayout>
                  <c:x val="-2.4555753548403062E-3"/>
                  <c:y val="2.2915029986211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A2E1-FA4D-8DE8-5A777C8C45E5}"/>
                </c:ext>
              </c:extLst>
            </c:dLbl>
            <c:dLbl>
              <c:idx val="2"/>
              <c:layout>
                <c:manualLayout>
                  <c:x val="-4.5018361449452585E-17"/>
                  <c:y val="2.74980359834534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2-A2E1-FA4D-8DE8-5A777C8C45E5}"/>
                </c:ext>
              </c:extLst>
            </c:dLbl>
            <c:dLbl>
              <c:idx val="3"/>
              <c:layout>
                <c:manualLayout>
                  <c:x val="0"/>
                  <c:y val="3.66640479779379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3-A2E1-FA4D-8DE8-5A777C8C45E5}"/>
                </c:ext>
              </c:extLst>
            </c:dLbl>
            <c:dLbl>
              <c:idx val="4"/>
              <c:layout>
                <c:manualLayout>
                  <c:x val="0"/>
                  <c:y val="2.749803598345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4-A2E1-FA4D-8DE8-5A777C8C45E5}"/>
                </c:ext>
              </c:extLst>
            </c:dLbl>
            <c:dLbl>
              <c:idx val="5"/>
              <c:layout>
                <c:manualLayout>
                  <c:x val="0"/>
                  <c:y val="3.2081041980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5-A2E1-FA4D-8DE8-5A777C8C45E5}"/>
                </c:ext>
              </c:extLst>
            </c:dLbl>
            <c:dLbl>
              <c:idx val="6"/>
              <c:layout>
                <c:manualLayout>
                  <c:x val="0"/>
                  <c:y val="3.20810419806957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6-A2E1-FA4D-8DE8-5A777C8C45E5}"/>
                </c:ext>
              </c:extLst>
            </c:dLbl>
            <c:dLbl>
              <c:idx val="7"/>
              <c:layout>
                <c:manualLayout>
                  <c:x val="-9.0036722898905171E-17"/>
                  <c:y val="2.7498035983453545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7-A2E1-FA4D-8DE8-5A777C8C45E5}"/>
                </c:ext>
              </c:extLst>
            </c:dLbl>
            <c:dLbl>
              <c:idx val="8"/>
              <c:layout>
                <c:manualLayout>
                  <c:x val="-9.0036722898905171E-17"/>
                  <c:y val="3.2081041980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8-A2E1-FA4D-8DE8-5A777C8C45E5}"/>
                </c:ext>
              </c:extLst>
            </c:dLbl>
            <c:dLbl>
              <c:idx val="9"/>
              <c:layout>
                <c:manualLayout>
                  <c:x val="0"/>
                  <c:y val="3.666404797793810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9-A2E1-FA4D-8DE8-5A777C8C45E5}"/>
                </c:ext>
              </c:extLst>
            </c:dLbl>
            <c:dLbl>
              <c:idx val="10"/>
              <c:layout>
                <c:manualLayout>
                  <c:x val="0"/>
                  <c:y val="3.66640479779380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A-A2E1-FA4D-8DE8-5A777C8C45E5}"/>
                </c:ext>
              </c:extLst>
            </c:dLbl>
            <c:dLbl>
              <c:idx val="11"/>
              <c:layout>
                <c:manualLayout>
                  <c:x val="0"/>
                  <c:y val="5.552306804293227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B-A2E1-FA4D-8DE8-5A777C8C45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Enrollment'!$A$3:$A$16</c:f>
              <c:strCache>
                <c:ptCount val="14"/>
                <c:pt idx="0">
                  <c:v>Spring 2013</c:v>
                </c:pt>
                <c:pt idx="1">
                  <c:v>Fall 2013</c:v>
                </c:pt>
                <c:pt idx="2">
                  <c:v>Spring 2014</c:v>
                </c:pt>
                <c:pt idx="3">
                  <c:v>Fall 2014</c:v>
                </c:pt>
                <c:pt idx="4">
                  <c:v>Spring 2015</c:v>
                </c:pt>
                <c:pt idx="5">
                  <c:v>Fall 2015</c:v>
                </c:pt>
                <c:pt idx="6">
                  <c:v>Spring 2016</c:v>
                </c:pt>
                <c:pt idx="7">
                  <c:v>Fall 2016</c:v>
                </c:pt>
                <c:pt idx="8">
                  <c:v>Spring 2017</c:v>
                </c:pt>
                <c:pt idx="9">
                  <c:v>Fall 2017</c:v>
                </c:pt>
                <c:pt idx="10">
                  <c:v>Spring 2018</c:v>
                </c:pt>
                <c:pt idx="11">
                  <c:v>Fall 2018</c:v>
                </c:pt>
                <c:pt idx="12">
                  <c:v>Spring 2019</c:v>
                </c:pt>
                <c:pt idx="13">
                  <c:v>Fall 2019</c:v>
                </c:pt>
              </c:strCache>
            </c:strRef>
          </c:cat>
          <c:val>
            <c:numRef>
              <c:f>'Total Enrollment'!$B$3:$B$16</c:f>
              <c:numCache>
                <c:formatCode>General</c:formatCode>
                <c:ptCount val="14"/>
                <c:pt idx="0">
                  <c:v>1015</c:v>
                </c:pt>
                <c:pt idx="1">
                  <c:v>1130</c:v>
                </c:pt>
                <c:pt idx="2">
                  <c:v>1113</c:v>
                </c:pt>
                <c:pt idx="3">
                  <c:v>1302</c:v>
                </c:pt>
                <c:pt idx="4">
                  <c:v>1316</c:v>
                </c:pt>
                <c:pt idx="5">
                  <c:v>1386</c:v>
                </c:pt>
                <c:pt idx="6">
                  <c:v>1365</c:v>
                </c:pt>
                <c:pt idx="7">
                  <c:v>1426</c:v>
                </c:pt>
                <c:pt idx="8">
                  <c:v>1488</c:v>
                </c:pt>
                <c:pt idx="9">
                  <c:v>1750</c:v>
                </c:pt>
                <c:pt idx="10">
                  <c:v>1744</c:v>
                </c:pt>
                <c:pt idx="11">
                  <c:v>1919</c:v>
                </c:pt>
                <c:pt idx="12">
                  <c:v>1760</c:v>
                </c:pt>
                <c:pt idx="13">
                  <c:v>1976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C-A2E1-FA4D-8DE8-5A777C8C45E5}"/>
            </c:ext>
          </c:extLst>
        </c:ser>
        <c:ser>
          <c:idx val="1"/>
          <c:order val="1"/>
          <c:tx>
            <c:strRef>
              <c:f>'Total Enrollment'!$C$2</c:f>
              <c:strCache>
                <c:ptCount val="1"/>
                <c:pt idx="0">
                  <c:v>AIT-MS</c:v>
                </c:pt>
              </c:strCache>
            </c:strRef>
          </c:tx>
          <c:spPr>
            <a:ln w="28575" cap="rnd">
              <a:solidFill>
                <a:schemeClr val="accent2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509180724726293E-17"/>
                  <c:y val="-2.2915029986211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D-A2E1-FA4D-8DE8-5A777C8C45E5}"/>
                </c:ext>
              </c:extLst>
            </c:dLbl>
            <c:dLbl>
              <c:idx val="1"/>
              <c:layout>
                <c:manualLayout>
                  <c:x val="0"/>
                  <c:y val="-2.291502998621128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E-A2E1-FA4D-8DE8-5A777C8C45E5}"/>
                </c:ext>
              </c:extLst>
            </c:dLbl>
            <c:dLbl>
              <c:idx val="2"/>
              <c:layout>
                <c:manualLayout>
                  <c:x val="2.4555753548403062E-3"/>
                  <c:y val="-3.2081041980695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F-A2E1-FA4D-8DE8-5A777C8C45E5}"/>
                </c:ext>
              </c:extLst>
            </c:dLbl>
            <c:dLbl>
              <c:idx val="3"/>
              <c:layout>
                <c:manualLayout>
                  <c:x val="2.4555753548403062E-3"/>
                  <c:y val="-4.583005997242265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0-A2E1-FA4D-8DE8-5A777C8C45E5}"/>
                </c:ext>
              </c:extLst>
            </c:dLbl>
            <c:dLbl>
              <c:idx val="4"/>
              <c:layout>
                <c:manualLayout>
                  <c:x val="2.4555753548402164E-3"/>
                  <c:y val="-2.74980359834536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1-A2E1-FA4D-8DE8-5A777C8C45E5}"/>
                </c:ext>
              </c:extLst>
            </c:dLbl>
            <c:dLbl>
              <c:idx val="5"/>
              <c:layout>
                <c:manualLayout>
                  <c:x val="0"/>
                  <c:y val="-3.2081041980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2-A2E1-FA4D-8DE8-5A777C8C45E5}"/>
                </c:ext>
              </c:extLst>
            </c:dLbl>
            <c:dLbl>
              <c:idx val="6"/>
              <c:layout>
                <c:manualLayout>
                  <c:x val="4.9111507096806124E-3"/>
                  <c:y val="-3.2081041980695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3-A2E1-FA4D-8DE8-5A777C8C45E5}"/>
                </c:ext>
              </c:extLst>
            </c:dLbl>
            <c:dLbl>
              <c:idx val="7"/>
              <c:layout>
                <c:manualLayout>
                  <c:x val="2.4555753548403062E-3"/>
                  <c:y val="-3.2081041980695883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4-A2E1-FA4D-8DE8-5A777C8C45E5}"/>
                </c:ext>
              </c:extLst>
            </c:dLbl>
            <c:dLbl>
              <c:idx val="8"/>
              <c:layout>
                <c:manualLayout>
                  <c:x val="2.4555753548403062E-3"/>
                  <c:y val="-5.0413065969664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5-A2E1-FA4D-8DE8-5A777C8C45E5}"/>
                </c:ext>
              </c:extLst>
            </c:dLbl>
            <c:dLbl>
              <c:idx val="9"/>
              <c:layout>
                <c:manualLayout>
                  <c:x val="2.4555753548402164E-3"/>
                  <c:y val="-4.12470539751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6-A2E1-FA4D-8DE8-5A777C8C45E5}"/>
                </c:ext>
              </c:extLst>
            </c:dLbl>
            <c:dLbl>
              <c:idx val="10"/>
              <c:layout>
                <c:manualLayout>
                  <c:x val="0"/>
                  <c:y val="-5.0413065969664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7-A2E1-FA4D-8DE8-5A777C8C45E5}"/>
                </c:ext>
              </c:extLst>
            </c:dLbl>
            <c:dLbl>
              <c:idx val="11"/>
              <c:layout>
                <c:manualLayout>
                  <c:x val="0"/>
                  <c:y val="-2.291502998621136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8-A2E1-FA4D-8DE8-5A777C8C45E5}"/>
                </c:ext>
              </c:extLst>
            </c:dLbl>
            <c:dLbl>
              <c:idx val="12"/>
              <c:layout>
                <c:manualLayout>
                  <c:x val="0"/>
                  <c:y val="-2.402149450894492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9-A2E1-FA4D-8DE8-5A777C8C45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Enrollment'!$A$3:$A$16</c:f>
              <c:strCache>
                <c:ptCount val="14"/>
                <c:pt idx="0">
                  <c:v>Spring 2013</c:v>
                </c:pt>
                <c:pt idx="1">
                  <c:v>Fall 2013</c:v>
                </c:pt>
                <c:pt idx="2">
                  <c:v>Spring 2014</c:v>
                </c:pt>
                <c:pt idx="3">
                  <c:v>Fall 2014</c:v>
                </c:pt>
                <c:pt idx="4">
                  <c:v>Spring 2015</c:v>
                </c:pt>
                <c:pt idx="5">
                  <c:v>Fall 2015</c:v>
                </c:pt>
                <c:pt idx="6">
                  <c:v>Spring 2016</c:v>
                </c:pt>
                <c:pt idx="7">
                  <c:v>Fall 2016</c:v>
                </c:pt>
                <c:pt idx="8">
                  <c:v>Spring 2017</c:v>
                </c:pt>
                <c:pt idx="9">
                  <c:v>Fall 2017</c:v>
                </c:pt>
                <c:pt idx="10">
                  <c:v>Spring 2018</c:v>
                </c:pt>
                <c:pt idx="11">
                  <c:v>Fall 2018</c:v>
                </c:pt>
                <c:pt idx="12">
                  <c:v>Spring 2019</c:v>
                </c:pt>
                <c:pt idx="13">
                  <c:v>Fall 2019</c:v>
                </c:pt>
              </c:strCache>
            </c:strRef>
          </c:cat>
          <c:val>
            <c:numRef>
              <c:f>'Total Enrollment'!$C$3:$C$16</c:f>
              <c:numCache>
                <c:formatCode>General</c:formatCode>
                <c:ptCount val="14"/>
                <c:pt idx="0">
                  <c:v>286</c:v>
                </c:pt>
                <c:pt idx="1">
                  <c:v>275</c:v>
                </c:pt>
                <c:pt idx="2">
                  <c:v>173</c:v>
                </c:pt>
                <c:pt idx="3">
                  <c:v>230</c:v>
                </c:pt>
                <c:pt idx="4">
                  <c:v>246</c:v>
                </c:pt>
                <c:pt idx="5">
                  <c:v>219</c:v>
                </c:pt>
                <c:pt idx="6">
                  <c:v>200</c:v>
                </c:pt>
                <c:pt idx="7">
                  <c:v>201</c:v>
                </c:pt>
                <c:pt idx="8">
                  <c:v>216</c:v>
                </c:pt>
                <c:pt idx="9">
                  <c:v>181</c:v>
                </c:pt>
                <c:pt idx="10">
                  <c:v>183</c:v>
                </c:pt>
                <c:pt idx="11">
                  <c:v>200</c:v>
                </c:pt>
                <c:pt idx="12">
                  <c:v>192</c:v>
                </c:pt>
                <c:pt idx="13">
                  <c:v>196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1A-A2E1-FA4D-8DE8-5A777C8C45E5}"/>
            </c:ext>
          </c:extLst>
        </c:ser>
        <c:ser>
          <c:idx val="2"/>
          <c:order val="2"/>
          <c:tx>
            <c:strRef>
              <c:f>'Total Enrollment'!$D$2</c:f>
              <c:strCache>
                <c:ptCount val="1"/>
                <c:pt idx="0">
                  <c:v>Total Enrolled*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dLbls>
            <c:dLbl>
              <c:idx val="0"/>
              <c:layout>
                <c:manualLayout>
                  <c:x val="-2.2509180724726293E-17"/>
                  <c:y val="-4.12470539751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B-A2E1-FA4D-8DE8-5A777C8C45E5}"/>
                </c:ext>
              </c:extLst>
            </c:dLbl>
            <c:dLbl>
              <c:idx val="1"/>
              <c:layout>
                <c:manualLayout>
                  <c:x val="0"/>
                  <c:y val="-3.2081041980695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C-A2E1-FA4D-8DE8-5A777C8C45E5}"/>
                </c:ext>
              </c:extLst>
            </c:dLbl>
            <c:dLbl>
              <c:idx val="2"/>
              <c:layout>
                <c:manualLayout>
                  <c:x val="-2.4555753548403062E-3"/>
                  <c:y val="-6.4162083961391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D-A2E1-FA4D-8DE8-5A777C8C45E5}"/>
                </c:ext>
              </c:extLst>
            </c:dLbl>
            <c:dLbl>
              <c:idx val="3"/>
              <c:layout>
                <c:manualLayout>
                  <c:x val="0"/>
                  <c:y val="-4.12470539751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E-A2E1-FA4D-8DE8-5A777C8C45E5}"/>
                </c:ext>
              </c:extLst>
            </c:dLbl>
            <c:dLbl>
              <c:idx val="4"/>
              <c:layout>
                <c:manualLayout>
                  <c:x val="0"/>
                  <c:y val="-4.1247053975180317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1F-A2E1-FA4D-8DE8-5A777C8C45E5}"/>
                </c:ext>
              </c:extLst>
            </c:dLbl>
            <c:dLbl>
              <c:idx val="5"/>
              <c:layout>
                <c:manualLayout>
                  <c:x val="0"/>
                  <c:y val="-4.5830059972422614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0-A2E1-FA4D-8DE8-5A777C8C45E5}"/>
                </c:ext>
              </c:extLst>
            </c:dLbl>
            <c:dLbl>
              <c:idx val="6"/>
              <c:layout>
                <c:manualLayout>
                  <c:x val="2.4555753548403062E-3"/>
                  <c:y val="-5.0413065969664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1-A2E1-FA4D-8DE8-5A777C8C45E5}"/>
                </c:ext>
              </c:extLst>
            </c:dLbl>
            <c:dLbl>
              <c:idx val="7"/>
              <c:layout>
                <c:manualLayout>
                  <c:x val="2.4555753548403062E-3"/>
                  <c:y val="-5.0413065969664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2-A2E1-FA4D-8DE8-5A777C8C45E5}"/>
                </c:ext>
              </c:extLst>
            </c:dLbl>
            <c:dLbl>
              <c:idx val="8"/>
              <c:layout>
                <c:manualLayout>
                  <c:x val="-9.0036722898905171E-17"/>
                  <c:y val="-6.874508995863386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3-A2E1-FA4D-8DE8-5A777C8C45E5}"/>
                </c:ext>
              </c:extLst>
            </c:dLbl>
            <c:dLbl>
              <c:idx val="9"/>
              <c:layout>
                <c:manualLayout>
                  <c:x val="2.4555753548402164E-3"/>
                  <c:y val="-5.0413065969664876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4-A2E1-FA4D-8DE8-5A777C8C45E5}"/>
                </c:ext>
              </c:extLst>
            </c:dLbl>
            <c:dLbl>
              <c:idx val="10"/>
              <c:layout>
                <c:manualLayout>
                  <c:x val="2.4555753548403062E-3"/>
                  <c:y val="-5.041306596966482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5-A2E1-FA4D-8DE8-5A777C8C45E5}"/>
                </c:ext>
              </c:extLst>
            </c:dLbl>
            <c:dLbl>
              <c:idx val="11"/>
              <c:layout>
                <c:manualLayout>
                  <c:x val="0"/>
                  <c:y val="-1.374901799172677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6-A2E1-FA4D-8DE8-5A777C8C45E5}"/>
                </c:ext>
              </c:extLst>
            </c:dLbl>
            <c:dLbl>
              <c:idx val="12"/>
              <c:layout>
                <c:manualLayout>
                  <c:x val="-2.4555753548404866E-3"/>
                  <c:y val="-8.4075230781306992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27-A2E1-FA4D-8DE8-5A777C8C45E5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'Total Enrollment'!$A$3:$A$16</c:f>
              <c:strCache>
                <c:ptCount val="14"/>
                <c:pt idx="0">
                  <c:v>Spring 2013</c:v>
                </c:pt>
                <c:pt idx="1">
                  <c:v>Fall 2013</c:v>
                </c:pt>
                <c:pt idx="2">
                  <c:v>Spring 2014</c:v>
                </c:pt>
                <c:pt idx="3">
                  <c:v>Fall 2014</c:v>
                </c:pt>
                <c:pt idx="4">
                  <c:v>Spring 2015</c:v>
                </c:pt>
                <c:pt idx="5">
                  <c:v>Fall 2015</c:v>
                </c:pt>
                <c:pt idx="6">
                  <c:v>Spring 2016</c:v>
                </c:pt>
                <c:pt idx="7">
                  <c:v>Fall 2016</c:v>
                </c:pt>
                <c:pt idx="8">
                  <c:v>Spring 2017</c:v>
                </c:pt>
                <c:pt idx="9">
                  <c:v>Fall 2017</c:v>
                </c:pt>
                <c:pt idx="10">
                  <c:v>Spring 2018</c:v>
                </c:pt>
                <c:pt idx="11">
                  <c:v>Fall 2018</c:v>
                </c:pt>
                <c:pt idx="12">
                  <c:v>Spring 2019</c:v>
                </c:pt>
                <c:pt idx="13">
                  <c:v>Fall 2019</c:v>
                </c:pt>
              </c:strCache>
            </c:strRef>
          </c:cat>
          <c:val>
            <c:numRef>
              <c:f>'Total Enrollment'!$D$3:$D$16</c:f>
              <c:numCache>
                <c:formatCode>General</c:formatCode>
                <c:ptCount val="14"/>
                <c:pt idx="0">
                  <c:v>1301</c:v>
                </c:pt>
                <c:pt idx="1">
                  <c:v>1405</c:v>
                </c:pt>
                <c:pt idx="2">
                  <c:v>1286</c:v>
                </c:pt>
                <c:pt idx="3">
                  <c:v>1532</c:v>
                </c:pt>
                <c:pt idx="4">
                  <c:v>1562</c:v>
                </c:pt>
                <c:pt idx="5">
                  <c:v>1605</c:v>
                </c:pt>
                <c:pt idx="6">
                  <c:v>1565</c:v>
                </c:pt>
                <c:pt idx="7">
                  <c:v>1627</c:v>
                </c:pt>
                <c:pt idx="8">
                  <c:v>1704</c:v>
                </c:pt>
                <c:pt idx="9">
                  <c:v>1931</c:v>
                </c:pt>
                <c:pt idx="10">
                  <c:v>1927</c:v>
                </c:pt>
                <c:pt idx="11">
                  <c:v>2085</c:v>
                </c:pt>
                <c:pt idx="12">
                  <c:v>1945</c:v>
                </c:pt>
                <c:pt idx="13">
                  <c:v>2172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28-A2E1-FA4D-8DE8-5A777C8C45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187370720"/>
        <c:axId val="187373344"/>
      </c:lineChart>
      <c:catAx>
        <c:axId val="18737072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373344"/>
        <c:crosses val="autoZero"/>
        <c:auto val="1"/>
        <c:lblAlgn val="ctr"/>
        <c:lblOffset val="100"/>
        <c:noMultiLvlLbl val="0"/>
      </c:catAx>
      <c:valAx>
        <c:axId val="187373344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187370720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b"/>
      <c:layout>
        <c:manualLayout>
          <c:xMode val="edge"/>
          <c:yMode val="edge"/>
          <c:x val="0.13769580394078332"/>
          <c:y val="0.92991337091334569"/>
          <c:w val="0.71299350961280139"/>
          <c:h val="6.9912558723553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AE74734-5055-C048-9386-4BB7D27FAB66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77C22D5-4B17-994F-84E3-8402D2C9FC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33580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C22D5-4B17-994F-84E3-8402D2C9FC38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199149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C22D5-4B17-994F-84E3-8402D2C9FC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13841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77C22D5-4B17-994F-84E3-8402D2C9FC38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0150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3B0D2DA-4D0F-D64B-A7D1-675E8E168ACE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374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AB3410-DBC8-F34A-862D-3781A4DEA1A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EA2E41-32CB-D644-BEB9-7771194AAA2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96979BD-1C2C-EC48-8ACF-1453DA7862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D19FB2-3AAB-4D03-B13A-2960828C78E3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815F1EB-4FBB-F549-AB38-F0C87B8423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CC42DF-A3A1-D34B-824A-1ECD28A268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016365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C9CBDB-542E-D34B-BA9D-38BF265185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F342A14-953B-2B48-B89E-51F34297DAC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455B7B-DE12-1E49-821E-70E374BE1C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D02AE-B9A4-47BD-AF8E-97E16144138B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56BE22-2AC1-184C-9B99-BBEF5DDAE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AD93C7-9E63-1443-BF67-B178D47CE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193326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7E6BFDCC-354E-F541-8956-E8388B4E5B5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BCCA3A-FD84-E54A-BCBB-04B1E0B1D60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D4439C-9A14-9949-985E-7536E2EB0E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F0FD78B-DB02-4362-BCDC-98A55456977C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34C71CC-4D3F-CE4B-98D6-C9F132A5BDD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814BBBF-73B6-DB4F-8158-EB745E42BD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12050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A0C865-AABE-F042-B9EF-B1748B290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8A3159A-0ED6-2A4C-91A1-F888DFE0364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6CCEFD-792A-854E-A957-4EAD8732F2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916976-5D93-46E4-A98A-FAD63E4D0EA8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02504C7-CAEE-7149-B9D3-4F05015015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D919577-9D35-E243-8E5A-837BD60FDB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22555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B2E039-EFDC-EB43-B980-2105FB4EC8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BABEF6E-F30B-C046-B46C-4427303583D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CDEF-6A58-104D-B7B2-67C91CA135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39F4F5-F4D2-4D2A-AB60-88D37ADCB869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087043B-4D11-5042-8399-B4230F09D3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E36F82-AB7A-B549-B168-32D4CFE7FC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15965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C6D668-CFEB-9C4F-AC45-D814B6AC3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3029C79-0C6A-734E-AF95-FE6F3EBF690F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C3287E5-5BB0-C142-B99D-8B98F0BC1B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C503512-70BA-3240-AB36-58F7784205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3BC6CE-6D1E-47E5-8859-F31AC5380EB2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5FD9CA2-0F8A-0C4C-AB11-BB2855D824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378A49-4430-774B-98AF-5582D8F61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093326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B7EDAE-7480-A045-987B-30C7D94DE2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1C68742-69DC-854B-8F35-F3F46D2F31C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D8CF50E-65B6-2A4F-BAC1-0CDE3D58A62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10984F0-166B-7C4F-8190-3EF13FD9175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4BAFB55-B84C-3043-B995-FC3DFAD0CCA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DCA534-1ECC-E047-A1AB-FB985CF9A3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CF1133-3259-4C45-BABA-5B62D9C6F78D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075F8EE-6357-2347-A4B1-AB7D48FC9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F1CD958B-4AE3-454C-B68A-D335D95BA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519414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7172878-5838-9B4F-A3D3-EA5B01FC44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3E9166B-D5B0-C045-9D80-830DF4BFAE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6FB7AA-4A53-424F-AD41-70827B6504BA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291CB5-828E-0542-BC31-7A3F26E477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C464224-82AB-F447-8C7F-AE6EDFA14AE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304313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B489EC0-ECB1-174B-99CB-5F2C59FA1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7884882-FB12-4BC8-9960-9AD8104D7FAE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F635664-1AB7-E344-B300-845D30CE9B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D41EDD0-AB0C-794E-B0D9-9D49DB42E3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343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A375B3-B6E8-5C4E-865E-628F370349D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A6843E-23E0-2B42-9985-00A16B26139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E734962-B7E5-254B-935D-1C00E9E7AE5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BB973B5-DB90-9D42-80D1-23853285D3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D1BD23-6E54-4D9D-AD88-A2813C73CC25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A7DE6F-F94A-8844-9B57-A343AC5899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A9459C0-1D3D-A940-BC05-6332E12221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022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BB6E4-9188-EA4C-9CF3-E684B10BF6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FC78320D-6090-B94E-B3A1-817D750A0F0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A78A1-1D66-BB4F-87ED-EAA257A4AD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02271F4-406C-9E4B-9636-C5EE7259A5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71A834-4F3C-4AF9-9C74-05EC35A0F292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EB0BD79-05BD-894F-AD36-A7651CDC98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707D7ED-BA86-0F46-95E8-B74572CB2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D22F896-40B5-4ADD-8801-0D06FADFA09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004716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E104B8EE-3262-CD43-99C1-9936DC1D29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56C8C5C-824F-2F4B-B853-8FB5F22A74B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537AEC-9887-D548-9B0D-8BC55DF5D35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CF1133-3259-4C45-BABA-5B62D9C6F78D}" type="datetimeFigureOut">
              <a:rPr lang="en-US" smtClean="0"/>
              <a:t>4/21/2020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708704B-A42C-FD43-93D0-5686235EC1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5186CE2-2431-2547-A4F7-F30B1DCB885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D22F896-40B5-4ADD-8801-0D06FADFA095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3557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0" r:id="rId1"/>
    <p:sldLayoutId id="2147483731" r:id="rId2"/>
    <p:sldLayoutId id="2147483732" r:id="rId3"/>
    <p:sldLayoutId id="2147483733" r:id="rId4"/>
    <p:sldLayoutId id="2147483734" r:id="rId5"/>
    <p:sldLayoutId id="2147483735" r:id="rId6"/>
    <p:sldLayoutId id="2147483736" r:id="rId7"/>
    <p:sldLayoutId id="2147483737" r:id="rId8"/>
    <p:sldLayoutId id="2147483738" r:id="rId9"/>
    <p:sldLayoutId id="2147483739" r:id="rId10"/>
    <p:sldLayoutId id="2147483740" r:id="rId11"/>
  </p:sldLayoutIdLst>
  <p:hf sldNum="0"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.tiff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towson.edu/fcsm/departments/computerinfosci/resources/tutoring.html" TargetMode="External"/><Relationship Id="rId7" Type="http://schemas.openxmlformats.org/officeDocument/2006/relationships/image" Target="../media/image25.jpeg"/><Relationship Id="rId2" Type="http://schemas.openxmlformats.org/officeDocument/2006/relationships/hyperlink" Target="https://www.towson.edu/fcsm/departments/computerinfosci/resources/scholarships/index.html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gif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gi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emf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31.jpeg"/><Relationship Id="rId7" Type="http://schemas.openxmlformats.org/officeDocument/2006/relationships/hyperlink" Target="http://www.dhs.gov/" TargetMode="External"/><Relationship Id="rId2" Type="http://schemas.openxmlformats.org/officeDocument/2006/relationships/hyperlink" Target="http://www.pptbackgrounds.net/uploads/for-business-backgrounds-wallpapers.jpg" TargetMode="Externa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hyperlink" Target="http://www.defense.gov/" TargetMode="External"/><Relationship Id="rId4" Type="http://schemas.openxmlformats.org/officeDocument/2006/relationships/image" Target="../media/image32.gif"/><Relationship Id="rId9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13" Type="http://schemas.openxmlformats.org/officeDocument/2006/relationships/image" Target="../media/image46.jpeg"/><Relationship Id="rId3" Type="http://schemas.openxmlformats.org/officeDocument/2006/relationships/image" Target="../media/image37.jpeg"/><Relationship Id="rId7" Type="http://schemas.openxmlformats.org/officeDocument/2006/relationships/image" Target="../media/image40.png"/><Relationship Id="rId12" Type="http://schemas.openxmlformats.org/officeDocument/2006/relationships/image" Target="../media/image45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microsoft.com/office/2007/relationships/hdphoto" Target="../media/hdphoto2.wdp"/><Relationship Id="rId15" Type="http://schemas.microsoft.com/office/2007/relationships/hdphoto" Target="../media/hdphoto3.wdp"/><Relationship Id="rId10" Type="http://schemas.openxmlformats.org/officeDocument/2006/relationships/image" Target="../media/image43.png"/><Relationship Id="rId4" Type="http://schemas.openxmlformats.org/officeDocument/2006/relationships/image" Target="../media/image38.png"/><Relationship Id="rId9" Type="http://schemas.openxmlformats.org/officeDocument/2006/relationships/image" Target="../media/image42.png"/><Relationship Id="rId1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tiff"/><Relationship Id="rId4" Type="http://schemas.openxmlformats.org/officeDocument/2006/relationships/image" Target="../media/image4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tiff"/><Relationship Id="rId2" Type="http://schemas.openxmlformats.org/officeDocument/2006/relationships/image" Target="../media/image2.tiff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tiff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0F52EEF-26A8-E146-94F1-F8B381B3C9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697" y="643467"/>
            <a:ext cx="3746541" cy="55710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E71F8F71-80DA-304B-B082-FC6F21ECB29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846" y="2781275"/>
            <a:ext cx="3968751" cy="56554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014FAA8-AA9D-3144-A04C-58EB957DD6F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45471" y="3389149"/>
            <a:ext cx="4319105" cy="104723"/>
          </a:xfrm>
          <a:prstGeom prst="rect">
            <a:avLst/>
          </a:prstGeom>
        </p:spPr>
      </p:pic>
      <p:sp>
        <p:nvSpPr>
          <p:cNvPr id="7" name="TextBox 3">
            <a:extLst>
              <a:ext uri="{FF2B5EF4-FFF2-40B4-BE49-F238E27FC236}">
                <a16:creationId xmlns:a16="http://schemas.microsoft.com/office/drawing/2014/main" id="{3FA95BD1-11EF-5D44-80EE-4318F4BDCFB1}"/>
              </a:ext>
            </a:extLst>
          </p:cNvPr>
          <p:cNvSpPr txBox="1"/>
          <p:nvPr/>
        </p:nvSpPr>
        <p:spPr>
          <a:xfrm>
            <a:off x="4533846" y="3493872"/>
            <a:ext cx="2232048" cy="523220"/>
          </a:xfrm>
          <a:prstGeom prst="rect">
            <a:avLst/>
          </a:prstGeom>
          <a:noFill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ajor"/>
        </p:style>
        <p:txBody>
          <a:bodyPr wrap="square" rtlCol="0">
            <a:spAutoFit/>
          </a:bodyPr>
          <a:lstStyle>
            <a:lvl1pPr>
              <a:defRPr>
                <a:latin typeface="+mj-lt"/>
                <a:ea typeface="+mj-ea"/>
                <a:cs typeface="+mj-cs"/>
              </a:defRPr>
            </a:lvl1pPr>
            <a:lvl2pPr>
              <a:defRPr>
                <a:latin typeface="+mj-lt"/>
                <a:ea typeface="+mj-ea"/>
                <a:cs typeface="+mj-cs"/>
              </a:defRPr>
            </a:lvl2pPr>
            <a:lvl3pPr>
              <a:defRPr>
                <a:latin typeface="+mj-lt"/>
                <a:ea typeface="+mj-ea"/>
                <a:cs typeface="+mj-cs"/>
              </a:defRPr>
            </a:lvl3pPr>
            <a:lvl4pPr>
              <a:defRPr>
                <a:latin typeface="+mj-lt"/>
                <a:ea typeface="+mj-ea"/>
                <a:cs typeface="+mj-cs"/>
              </a:defRPr>
            </a:lvl4pPr>
            <a:lvl5pPr>
              <a:defRPr>
                <a:latin typeface="+mj-lt"/>
                <a:ea typeface="+mj-ea"/>
                <a:cs typeface="+mj-cs"/>
              </a:defRPr>
            </a:lvl5pPr>
            <a:lvl6pPr>
              <a:defRPr>
                <a:latin typeface="+mj-lt"/>
                <a:ea typeface="+mj-ea"/>
                <a:cs typeface="+mj-cs"/>
              </a:defRPr>
            </a:lvl6pPr>
            <a:lvl7pPr>
              <a:defRPr>
                <a:latin typeface="+mj-lt"/>
                <a:ea typeface="+mj-ea"/>
                <a:cs typeface="+mj-cs"/>
              </a:defRPr>
            </a:lvl7pPr>
            <a:lvl8pPr>
              <a:defRPr>
                <a:latin typeface="+mj-lt"/>
                <a:ea typeface="+mj-ea"/>
                <a:cs typeface="+mj-cs"/>
              </a:defRPr>
            </a:lvl8pPr>
            <a:lvl9pPr>
              <a:defRPr>
                <a:latin typeface="+mj-lt"/>
                <a:ea typeface="+mj-ea"/>
                <a:cs typeface="+mj-cs"/>
              </a:defRPr>
            </a:lvl9pPr>
          </a:lstStyle>
          <a:p>
            <a:r>
              <a:rPr lang="en-US" sz="1400">
                <a:latin typeface="Proxima Nova Medium" panose="02000506030000020004" pitchFamily="2" charset="0"/>
              </a:rPr>
              <a:t>www.towson.edu/cis</a:t>
            </a:r>
          </a:p>
          <a:p>
            <a:r>
              <a:rPr lang="en-US" sz="1400">
                <a:latin typeface="Proxima Nova Medium" panose="02000506030000020004" pitchFamily="2" charset="0"/>
              </a:rPr>
              <a:t>@tu_cis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0C18F1B-F736-0B44-8705-EDCC6E865117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20592" y="3755482"/>
            <a:ext cx="932900" cy="204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853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428464" y="370738"/>
            <a:ext cx="7269480" cy="122694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roxima Nova Medium" panose="02000506030000020004" pitchFamily="2" charset="0"/>
              </a:rPr>
              <a:t>Award Winning </a:t>
            </a:r>
          </a:p>
          <a:p>
            <a:r>
              <a:rPr lang="en-US" dirty="0">
                <a:latin typeface="Proxima Nova Medium" panose="02000506030000020004" pitchFamily="2" charset="0"/>
              </a:rPr>
              <a:t>Cyber Defense Team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68491" y="4945887"/>
            <a:ext cx="839815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 dirty="0">
                <a:latin typeface="Proxima Nova Medium" panose="02000506030000020004" pitchFamily="2" charset="0"/>
              </a:rPr>
              <a:t>First in mid-Atlantic CCDC – </a:t>
            </a:r>
          </a:p>
          <a:p>
            <a:r>
              <a:rPr lang="en-US" sz="2400" dirty="0">
                <a:latin typeface="Proxima Nova Medium" panose="02000506030000020004" pitchFamily="2" charset="0"/>
              </a:rPr>
              <a:t>    2010, 2012, 2014 and </a:t>
            </a:r>
          </a:p>
          <a:p>
            <a:r>
              <a:rPr lang="en-US" sz="2400" dirty="0">
                <a:latin typeface="Proxima Nova Medium" panose="02000506030000020004" pitchFamily="2" charset="0"/>
              </a:rPr>
              <a:t>    ranked at the nationals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85CC6F1D-2E2E-6B4E-969E-92F43C2870D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853558" y="1739979"/>
            <a:ext cx="3436883" cy="2654519"/>
          </a:xfrm>
          <a:prstGeom prst="rect">
            <a:avLst/>
          </a:prstGeom>
        </p:spPr>
      </p:pic>
      <p:pic>
        <p:nvPicPr>
          <p:cNvPr id="15" name="Picture 14" descr="A group of people sitting at a desk in a room&#10;&#10;Description automatically generated">
            <a:extLst>
              <a:ext uri="{FF2B5EF4-FFF2-40B4-BE49-F238E27FC236}">
                <a16:creationId xmlns:a16="http://schemas.microsoft.com/office/drawing/2014/main" id="{59B0D664-4CF1-D344-9A30-DF6CBD5F5AAC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54921" y="1739979"/>
            <a:ext cx="2686046" cy="2654519"/>
          </a:xfrm>
          <a:prstGeom prst="rect">
            <a:avLst/>
          </a:prstGeom>
        </p:spPr>
      </p:pic>
      <p:pic>
        <p:nvPicPr>
          <p:cNvPr id="19" name="Picture 18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ECC4AA60-C271-DA42-995C-53D5438D251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92414" y="4536791"/>
            <a:ext cx="4068826" cy="2018519"/>
          </a:xfrm>
          <a:prstGeom prst="rect">
            <a:avLst/>
          </a:prstGeom>
        </p:spPr>
      </p:pic>
      <p:pic>
        <p:nvPicPr>
          <p:cNvPr id="21" name="Picture 20" descr="A group of people watching television in a room&#10;&#10;Description automatically generated">
            <a:extLst>
              <a:ext uri="{FF2B5EF4-FFF2-40B4-BE49-F238E27FC236}">
                <a16:creationId xmlns:a16="http://schemas.microsoft.com/office/drawing/2014/main" id="{1D255758-344B-534E-A39C-E4E2D3CF320B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5733" y="1739978"/>
            <a:ext cx="2673345" cy="2654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83929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09276" y="297741"/>
            <a:ext cx="4363695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spc="-50" dirty="0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Student Resources</a:t>
            </a:r>
            <a:endParaRPr lang="en-US" sz="4000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68144" y="1107898"/>
            <a:ext cx="3777920" cy="4751429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</a:rPr>
              <a:t>Research opportunities</a:t>
            </a: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</a:rPr>
              <a:t>Internships</a:t>
            </a:r>
          </a:p>
          <a:p>
            <a:pPr lvl="1"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  <a:hlinkClick r:id="rId2"/>
              </a:rPr>
              <a:t>Scholarships</a:t>
            </a:r>
            <a:endParaRPr lang="en-US" altLang="en-US" sz="1200" dirty="0">
              <a:latin typeface="Proxima Nova Medium" panose="02000506030000020004" pitchFamily="2" charset="0"/>
              <a:ea typeface="Calibri" charset="0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  <a:hlinkClick r:id="rId3"/>
              </a:rPr>
              <a:t>Tutoring</a:t>
            </a:r>
            <a:endParaRPr lang="en-US" altLang="en-US" dirty="0">
              <a:latin typeface="Proxima Nova Medium" panose="02000506030000020004" pitchFamily="2" charset="0"/>
              <a:ea typeface="Calibri" charset="0"/>
              <a:cs typeface="Calibri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Cyber Defense Team</a:t>
            </a: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 err="1">
                <a:latin typeface="Proxima Nova Medium" panose="02000506030000020004" pitchFamily="2" charset="0"/>
                <a:ea typeface="Calibri" charset="0"/>
                <a:cs typeface="Calibri"/>
              </a:rPr>
              <a:t>iTech</a:t>
            </a: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</a:rPr>
              <a:t> Club</a:t>
            </a: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</a:rPr>
              <a:t>Women in Tech Club</a:t>
            </a: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</a:rPr>
              <a:t>Data Science Club</a:t>
            </a: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altLang="en-US" dirty="0">
                <a:latin typeface="Proxima Nova Medium" panose="02000506030000020004" pitchFamily="2" charset="0"/>
                <a:ea typeface="Calibri" charset="0"/>
                <a:cs typeface="Calibri"/>
              </a:rPr>
              <a:t>Software Engineering Club</a:t>
            </a:r>
          </a:p>
          <a:p>
            <a:pPr>
              <a:lnSpc>
                <a:spcPct val="80000"/>
              </a:lnSpc>
            </a:pPr>
            <a:endParaRPr lang="en-US" altLang="en-US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Proxima Nova Medium" panose="02000506030000020004" pitchFamily="2" charset="0"/>
                <a:ea typeface="+mn-lt"/>
                <a:cs typeface="+mn-lt"/>
              </a:rPr>
              <a:t>UPE Honor Society</a:t>
            </a:r>
          </a:p>
          <a:p>
            <a:pPr>
              <a:lnSpc>
                <a:spcPct val="80000"/>
              </a:lnSpc>
            </a:pPr>
            <a:endParaRPr lang="en-US" dirty="0">
              <a:latin typeface="Proxima Nova Medium" panose="02000506030000020004" pitchFamily="2" charset="0"/>
              <a:ea typeface="+mn-lt"/>
              <a:cs typeface="+mn-lt"/>
            </a:endParaRPr>
          </a:p>
          <a:p>
            <a:pPr>
              <a:lnSpc>
                <a:spcPct val="80000"/>
              </a:lnSpc>
            </a:pPr>
            <a:r>
              <a:rPr lang="en-US" dirty="0">
                <a:latin typeface="Proxima Nova Medium" panose="02000506030000020004" pitchFamily="2" charset="0"/>
                <a:ea typeface="+mn-lt"/>
                <a:cs typeface="+mn-lt"/>
              </a:rPr>
              <a:t>CIS Help Desk and Lab Admins</a:t>
            </a:r>
          </a:p>
        </p:txBody>
      </p:sp>
      <p:pic>
        <p:nvPicPr>
          <p:cNvPr id="6" name="Picture 5" descr="A picture containing indoor, cabinet, kitchen, black&#10;&#10;Description automatically generated">
            <a:extLst>
              <a:ext uri="{FF2B5EF4-FFF2-40B4-BE49-F238E27FC236}">
                <a16:creationId xmlns:a16="http://schemas.microsoft.com/office/drawing/2014/main" id="{6EE32356-8CBB-A740-A851-D0344AE3F3D0}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3640492" y="4422210"/>
            <a:ext cx="2783761" cy="2087820"/>
          </a:xfrm>
          <a:prstGeom prst="rect">
            <a:avLst/>
          </a:prstGeom>
        </p:spPr>
      </p:pic>
      <p:pic>
        <p:nvPicPr>
          <p:cNvPr id="8" name="Picture 7" descr="A person standing in front of a mirror posing for the camera&#10;&#10;Description automatically generated">
            <a:extLst>
              <a:ext uri="{FF2B5EF4-FFF2-40B4-BE49-F238E27FC236}">
                <a16:creationId xmlns:a16="http://schemas.microsoft.com/office/drawing/2014/main" id="{0537BB63-ED5A-AC41-93EA-249EDECA755D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177159" y="4074238"/>
            <a:ext cx="2783762" cy="2783762"/>
          </a:xfrm>
          <a:prstGeom prst="rect">
            <a:avLst/>
          </a:prstGeom>
        </p:spPr>
      </p:pic>
      <p:pic>
        <p:nvPicPr>
          <p:cNvPr id="10" name="Picture 9" descr="A picture containing indoor, office, table, room&#10;&#10;Description automatically generated">
            <a:extLst>
              <a:ext uri="{FF2B5EF4-FFF2-40B4-BE49-F238E27FC236}">
                <a16:creationId xmlns:a16="http://schemas.microsoft.com/office/drawing/2014/main" id="{8224A408-034F-A849-B5D1-03676F1D334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5400000">
            <a:off x="3926496" y="1169864"/>
            <a:ext cx="2864068" cy="2740137"/>
          </a:xfrm>
          <a:prstGeom prst="rect">
            <a:avLst/>
          </a:prstGeom>
        </p:spPr>
      </p:pic>
      <p:pic>
        <p:nvPicPr>
          <p:cNvPr id="12" name="Picture 11" descr="A person standing in a room&#10;&#10;Description automatically generated">
            <a:extLst>
              <a:ext uri="{FF2B5EF4-FFF2-40B4-BE49-F238E27FC236}">
                <a16:creationId xmlns:a16="http://schemas.microsoft.com/office/drawing/2014/main" id="{DAA0D23A-8537-7D43-A14B-EA01B1BD22C0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5400000">
            <a:off x="6454861" y="1465907"/>
            <a:ext cx="2864068" cy="21480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21489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551" y="467783"/>
            <a:ext cx="8177211" cy="13038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roxima Nova Medium" panose="02000506030000020004" pitchFamily="2" charset="0"/>
              </a:rPr>
              <a:t>Cybersecurity Research Projects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398395" y="1537908"/>
            <a:ext cx="6111735" cy="331893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>
                <a:solidFill>
                  <a:srgbClr val="000000"/>
                </a:solidFill>
                <a:latin typeface="Proxima Nova Medium" panose="02000506030000020004" pitchFamily="2" charset="0"/>
              </a:rPr>
              <a:t>Secured and Efficient Energy-based Critical Infrastructure </a:t>
            </a:r>
          </a:p>
          <a:p>
            <a:endParaRPr lang="en-US">
              <a:solidFill>
                <a:srgbClr val="000000"/>
              </a:solidFill>
              <a:latin typeface="Proxima Nova Medium" panose="02000506030000020004" pitchFamily="2" charset="0"/>
            </a:endParaRPr>
          </a:p>
          <a:p>
            <a:r>
              <a:rPr lang="en-US">
                <a:solidFill>
                  <a:srgbClr val="000000"/>
                </a:solidFill>
                <a:latin typeface="Proxima Nova Medium" panose="02000506030000020004" pitchFamily="2" charset="0"/>
              </a:rPr>
              <a:t>Cloud-Based Threat Monitoring and Detection on Heterogeneous Mobile Devices </a:t>
            </a:r>
          </a:p>
          <a:p>
            <a:endParaRPr lang="en-US">
              <a:solidFill>
                <a:srgbClr val="000000"/>
              </a:solidFill>
              <a:latin typeface="Proxima Nova Medium" panose="02000506030000020004" pitchFamily="2" charset="0"/>
            </a:endParaRPr>
          </a:p>
          <a:p>
            <a:r>
              <a:rPr lang="en-US">
                <a:solidFill>
                  <a:srgbClr val="000000"/>
                </a:solidFill>
                <a:latin typeface="Proxima Nova Medium" panose="02000506030000020004" pitchFamily="2" charset="0"/>
              </a:rPr>
              <a:t>Student learning and module effectiveness using eye-tracking</a:t>
            </a:r>
          </a:p>
          <a:p>
            <a:endParaRPr lang="en-US" sz="2400">
              <a:solidFill>
                <a:srgbClr val="000000"/>
              </a:solidFill>
              <a:latin typeface="Times New Roman" panose="02020603050405020304" pitchFamily="18" charset="0"/>
            </a:endParaRPr>
          </a:p>
          <a:p>
            <a:endParaRPr lang="en-US" sz="2400"/>
          </a:p>
        </p:txBody>
      </p:sp>
      <p:pic>
        <p:nvPicPr>
          <p:cNvPr id="5" name="Picture 4" descr="C:\home\student\Architecture Pic.png"/>
          <p:cNvPicPr>
            <a:picLocks noChangeAspect="1" noChangeArrowheads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83758" y="1476678"/>
            <a:ext cx="2529376" cy="21755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334135" y="4918074"/>
            <a:ext cx="6600313" cy="79708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3447" y="5715158"/>
            <a:ext cx="8001001" cy="631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40962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209550" y="393144"/>
            <a:ext cx="8177211" cy="1303867"/>
          </a:xfrm>
          <a:prstGeom prst="rect">
            <a:avLst/>
          </a:prstGeom>
        </p:spPr>
        <p:txBody>
          <a:bodyPr>
            <a:normAutofit fontScale="97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roxima Nova Medium" panose="02000506030000020004" pitchFamily="2" charset="0"/>
              </a:rPr>
              <a:t>Software Engineering </a:t>
            </a:r>
          </a:p>
          <a:p>
            <a:r>
              <a:rPr lang="en-US" dirty="0">
                <a:latin typeface="Proxima Nova Medium" panose="02000506030000020004" pitchFamily="2" charset="0"/>
              </a:rPr>
              <a:t>Research Projects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>
          <a:xfrm>
            <a:off x="493122" y="1958236"/>
            <a:ext cx="3993878" cy="3318936"/>
          </a:xfrm>
          <a:prstGeom prst="rect">
            <a:avLst/>
          </a:prstGeom>
        </p:spPr>
        <p:txBody>
          <a:bodyPr>
            <a:noAutofit/>
          </a:bodyPr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2000" dirty="0">
                <a:solidFill>
                  <a:srgbClr val="000000"/>
                </a:solidFill>
                <a:latin typeface="Proxima Nova Medium" panose="02000506030000020004" pitchFamily="2" charset="0"/>
              </a:rPr>
              <a:t>Using Qualitative Analysis Methods in Requirements Engineering</a:t>
            </a:r>
          </a:p>
          <a:p>
            <a:r>
              <a:rPr lang="en-US" sz="2000" dirty="0">
                <a:solidFill>
                  <a:schemeClr val="tx1">
                    <a:lumMod val="95000"/>
                    <a:lumOff val="5000"/>
                  </a:schemeClr>
                </a:solidFill>
                <a:latin typeface="Proxima Nova Medium" panose="02000506030000020004" pitchFamily="2" charset="0"/>
              </a:rPr>
              <a:t>Collaborative Rehabilitation Support System</a:t>
            </a:r>
            <a:endParaRPr lang="en-US" sz="2000" dirty="0">
              <a:latin typeface="Proxima Nova Medium" panose="02000506030000020004" pitchFamily="2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97548" y="1958236"/>
            <a:ext cx="4533896" cy="2749499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601718" y="4073664"/>
            <a:ext cx="2557290" cy="24070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4335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lassy and authoritative">
            <a:hlinkClick r:id="rId2" tooltip="Classy and authoritative"/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657350" y="7495"/>
            <a:ext cx="7486651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itle 3"/>
          <p:cNvSpPr txBox="1">
            <a:spLocks/>
          </p:cNvSpPr>
          <p:nvPr/>
        </p:nvSpPr>
        <p:spPr>
          <a:xfrm>
            <a:off x="2581330" y="1143000"/>
            <a:ext cx="5426528" cy="1108472"/>
          </a:xfrm>
          <a:prstGeom prst="rect">
            <a:avLst/>
          </a:prstGeom>
        </p:spPr>
        <p:txBody>
          <a:bodyPr>
            <a:noAutofit/>
          </a:bodyPr>
          <a:lstStyle>
            <a:lvl1pPr marL="320040" indent="-320040" algn="r" defTabSz="914400" rtl="0" eaLnBrk="1" latinLnBrk="0" hangingPunct="1">
              <a:spcBef>
                <a:spcPct val="0"/>
              </a:spcBef>
              <a:buClr>
                <a:schemeClr val="accent6">
                  <a:lumMod val="75000"/>
                </a:schemeClr>
              </a:buClr>
              <a:buSzPct val="128000"/>
              <a:buFont typeface="Georgia" pitchFamily="18" charset="0"/>
              <a:buChar char="*"/>
              <a:defRPr sz="4600" b="1" i="0" kern="120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>
                  <a:reflection blurRad="6350" stA="55000" endA="300" endPos="45500" dir="5400000" sy="-100000" algn="bl" rotWithShape="0"/>
                </a:effectLst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buClr>
                <a:srgbClr val="70AD47">
                  <a:lumMod val="75000"/>
                </a:srgbClr>
              </a:buClr>
            </a:pPr>
            <a:endParaRPr lang="en-US" sz="2400">
              <a:solidFill>
                <a:srgbClr val="44546A"/>
              </a:solidFill>
              <a:latin typeface="Calibri" panose="020F0502020204030204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44878" y="2521502"/>
            <a:ext cx="5429250" cy="35702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2" defTabSz="685800"/>
            <a:r>
              <a:rPr lang="en-US" sz="24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Scholarship Benefits :  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0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~$</a:t>
            </a:r>
            <a:r>
              <a:rPr lang="en-US" sz="24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23,000 stipend per year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Fully paid tuition &amp; fees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$1,000 for textbooks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$1,200 for health insurance </a:t>
            </a:r>
          </a:p>
          <a:p>
            <a:pPr lvl="3" indent="-342900" defTabSz="685800">
              <a:buFont typeface="Arial" pitchFamily="34" charset="0"/>
              <a:buChar char="•"/>
            </a:pPr>
            <a:r>
              <a:rPr lang="en-US" sz="2400">
                <a:solidFill>
                  <a:srgbClr val="4472C4">
                    <a:lumMod val="75000"/>
                  </a:srgbClr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$3,000 for travel to professional conferences and job fairs </a:t>
            </a:r>
          </a:p>
          <a:p>
            <a:pPr algn="ctr" defTabSz="685800"/>
            <a:endParaRPr lang="en-US" sz="1400" b="1" i="1">
              <a:solidFill>
                <a:srgbClr val="5B9BD5"/>
              </a:solidFill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pPr algn="ctr" defTabSz="685800"/>
            <a:r>
              <a:rPr lang="en-US" sz="2000">
                <a:solidFill>
                  <a:prstClr val="black"/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 http://www.towson.edu/cybercorps 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726" y="1904776"/>
            <a:ext cx="1233452" cy="1233452"/>
          </a:xfrm>
          <a:prstGeom prst="rect">
            <a:avLst/>
          </a:prstGeom>
        </p:spPr>
      </p:pic>
      <p:pic>
        <p:nvPicPr>
          <p:cNvPr id="9" name="Picture 2" descr="Department of Defense">
            <a:hlinkClick r:id="rId5"/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2726" y="3579588"/>
            <a:ext cx="1233452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Department of Homeland Security">
            <a:hlinkClick r:id="rId7"/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3850" y="5254401"/>
            <a:ext cx="1233452" cy="1233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3" name="Straight Connector 12"/>
          <p:cNvCxnSpPr/>
          <p:nvPr/>
        </p:nvCxnSpPr>
        <p:spPr>
          <a:xfrm>
            <a:off x="1657350" y="0"/>
            <a:ext cx="0" cy="6858000"/>
          </a:xfrm>
          <a:prstGeom prst="line">
            <a:avLst/>
          </a:prstGeom>
          <a:ln w="57150"/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2581330" y="1225779"/>
            <a:ext cx="551948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85800"/>
            <a:r>
              <a:rPr lang="en-US" sz="3600" dirty="0" err="1">
                <a:solidFill>
                  <a:prstClr val="black"/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CyberCorps</a:t>
            </a:r>
            <a:r>
              <a:rPr lang="en-US" sz="3600" dirty="0">
                <a:solidFill>
                  <a:prstClr val="black"/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®: </a:t>
            </a:r>
            <a:br>
              <a:rPr lang="en-US" sz="3600" dirty="0">
                <a:solidFill>
                  <a:prstClr val="black"/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</a:br>
            <a:r>
              <a:rPr lang="en-US" sz="3600" dirty="0">
                <a:solidFill>
                  <a:prstClr val="black"/>
                </a:solidFill>
                <a:latin typeface="Proxima Nova Medium" panose="02000506030000020004" pitchFamily="2" charset="0"/>
                <a:cs typeface="DYMO Symbols" panose="020B0604020202020204" pitchFamily="34" charset="0"/>
              </a:rPr>
              <a:t>Scholarship for Service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5BEDD625-250E-B64B-A22B-421DA1792430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2128" y="241440"/>
            <a:ext cx="1554647" cy="14557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6803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500"/>
    </mc:Choice>
    <mc:Fallback xmlns="">
      <p:transition spd="slow" advTm="10500"/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264101" y="312969"/>
            <a:ext cx="9601196" cy="1303867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Where our Graduates </a:t>
            </a:r>
          </a:p>
          <a:p>
            <a:r>
              <a:rPr lang="en-US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are Employed</a:t>
            </a:r>
          </a:p>
        </p:txBody>
      </p:sp>
      <p:pic>
        <p:nvPicPr>
          <p:cNvPr id="15" name="Content Placeholder 3">
            <a:extLst>
              <a:ext uri="{FF2B5EF4-FFF2-40B4-BE49-F238E27FC236}">
                <a16:creationId xmlns:a16="http://schemas.microsoft.com/office/drawing/2014/main" id="{695E1763-429D-8840-A82A-48B3FA577B3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8127" y="3416497"/>
            <a:ext cx="1728548" cy="1728548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827C1440-BF56-114E-B2D8-66DB69E526E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38198" y="2805180"/>
            <a:ext cx="2000250" cy="200025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3ED42ACA-A7E1-C243-99D9-E8BB587F667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98182" l="0" r="98182">
                        <a14:backgroundMark x1="1818" y1="37273" x2="1818" y2="60000"/>
                        <a14:backgroundMark x1="66364" y1="1818" x2="60000" y2="909"/>
                        <a14:backgroundMark x1="36364" y1="1818" x2="43636" y2="909"/>
                        <a14:backgroundMark x1="57273" y1="1818" x2="53636" y2="1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883393" y="3311171"/>
            <a:ext cx="1655445" cy="165544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4B4B31E8-C117-E942-B6E5-A2E75353F2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26579" y="1922286"/>
            <a:ext cx="3914775" cy="6858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DBEAB34A-A20C-9F46-AE61-0A9FAB4476D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55158" y="5777773"/>
            <a:ext cx="2634044" cy="710375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ED6D419A-64F2-194E-975D-E09A8B35243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343663" y="4851220"/>
            <a:ext cx="1704975" cy="89535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EF20F4E-49E1-544B-A135-7245B8688407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310991" y="5747197"/>
            <a:ext cx="3543300" cy="7715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3FB2B24B-01CC-754E-A39C-0076774D1E4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883783" y="3785866"/>
            <a:ext cx="1597057" cy="893826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74992A51-0B7C-3649-8903-9783E106DEA5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15626" y="5044126"/>
            <a:ext cx="4563687" cy="496749"/>
          </a:xfrm>
          <a:prstGeom prst="rect">
            <a:avLst/>
          </a:prstGeom>
        </p:spPr>
      </p:pic>
      <p:pic>
        <p:nvPicPr>
          <p:cNvPr id="24" name="Picture 23" descr="Image result">
            <a:extLst>
              <a:ext uri="{FF2B5EF4-FFF2-40B4-BE49-F238E27FC236}">
                <a16:creationId xmlns:a16="http://schemas.microsoft.com/office/drawing/2014/main" id="{15DDCBC2-39C4-8945-9DFB-B408106192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80188" y="2127042"/>
            <a:ext cx="1120140" cy="1120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24" descr="Image result">
            <a:extLst>
              <a:ext uri="{FF2B5EF4-FFF2-40B4-BE49-F238E27FC236}">
                <a16:creationId xmlns:a16="http://schemas.microsoft.com/office/drawing/2014/main" id="{33674247-CDD5-5542-A807-960BA247F6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7710" y="5439445"/>
            <a:ext cx="1047750" cy="1048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25">
            <a:extLst>
              <a:ext uri="{FF2B5EF4-FFF2-40B4-BE49-F238E27FC236}">
                <a16:creationId xmlns:a16="http://schemas.microsoft.com/office/drawing/2014/main" id="{8B88E01C-B7E5-4740-8E46-D27BA18CBD5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ackgroundRemoval t="7273" b="92727" l="1695" r="95254">
                        <a14:foregroundMark x1="77288" y1="56364" x2="3729" y2="60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5064699" y="2620312"/>
            <a:ext cx="3362303" cy="6268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32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7"/>
          <p:cNvSpPr>
            <a:spLocks noGrp="1"/>
          </p:cNvSpPr>
          <p:nvPr>
            <p:ph type="title"/>
          </p:nvPr>
        </p:nvSpPr>
        <p:spPr>
          <a:xfrm>
            <a:off x="309659" y="183801"/>
            <a:ext cx="7269480" cy="1325562"/>
          </a:xfrm>
        </p:spPr>
        <p:txBody>
          <a:bodyPr/>
          <a:lstStyle/>
          <a:p>
            <a:r>
              <a:rPr lang="en-US" sz="4000" dirty="0">
                <a:latin typeface="Proxima Nova Medium" panose="02000506030000020004" pitchFamily="2" charset="0"/>
              </a:rPr>
              <a:t>Cyber4All @Towson</a:t>
            </a:r>
            <a:br>
              <a:rPr lang="en-US" dirty="0">
                <a:latin typeface="Proxima Nova Medium" panose="02000506030000020004" pitchFamily="2" charset="0"/>
              </a:rPr>
            </a:br>
            <a:r>
              <a:rPr lang="en-US" sz="2800" dirty="0" err="1">
                <a:latin typeface="Proxima Nova Medium" panose="02000506030000020004" pitchFamily="2" charset="0"/>
              </a:rPr>
              <a:t>towson.edu</a:t>
            </a:r>
            <a:r>
              <a:rPr lang="en-US" sz="2800" dirty="0">
                <a:latin typeface="Proxima Nova Medium" panose="02000506030000020004" pitchFamily="2" charset="0"/>
              </a:rPr>
              <a:t>/cyber4all </a:t>
            </a:r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379344" y="1485645"/>
            <a:ext cx="3850861" cy="5029200"/>
          </a:xfrm>
          <a:prstGeom prst="rect">
            <a:avLst/>
          </a:prstGeom>
        </p:spPr>
        <p:txBody>
          <a:bodyPr lIns="82296" tIns="41148" rIns="82296" bIns="41148">
            <a:noAutofit/>
          </a:bodyPr>
          <a:lstStyle/>
          <a:p>
            <a:pPr marL="0" lvl="2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defRPr/>
            </a:pPr>
            <a:r>
              <a:rPr lang="en-US" sz="2000" b="1" i="1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Security across the curriculum</a:t>
            </a:r>
            <a:endParaRPr lang="en-US" sz="2000">
              <a:solidFill>
                <a:schemeClr val="tx2"/>
              </a:solidFill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 marL="322323" lvl="2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b="1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Secure Coding 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CS0, CS1, CS2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Early and often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High-impact topics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Security Checklists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Minimally Invasive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endParaRPr lang="en-US" sz="1600">
              <a:solidFill>
                <a:schemeClr val="tx2"/>
              </a:solidFill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 marL="322323" lvl="2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 b="1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Other areas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Computer Literacy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Healthcare</a:t>
            </a:r>
          </a:p>
          <a:p>
            <a:pPr marL="779523" lvl="3" indent="-411480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buFont typeface="Wingdings 3"/>
              <a:buChar char="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Risk Management</a:t>
            </a:r>
          </a:p>
          <a:p>
            <a:pPr marL="0" lvl="2" indent="-89157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defRPr/>
            </a:pPr>
            <a:endParaRPr lang="en-US" sz="2000">
              <a:solidFill>
                <a:schemeClr val="tx2"/>
              </a:solidFill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 marL="0" lvl="2" indent="-89157" defTabSz="822960">
              <a:lnSpc>
                <a:spcPct val="95000"/>
              </a:lnSpc>
              <a:spcBef>
                <a:spcPct val="0"/>
              </a:spcBef>
              <a:buClr>
                <a:srgbClr val="DEF5FA">
                  <a:lumMod val="75000"/>
                </a:srgbClr>
              </a:buClr>
              <a:buSzPct val="68000"/>
              <a:defRPr/>
            </a:pPr>
            <a:r>
              <a:rPr lang="en-US" sz="2000">
                <a:solidFill>
                  <a:schemeClr val="tx2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Over $2 million in funding</a:t>
            </a:r>
          </a:p>
        </p:txBody>
      </p:sp>
      <p:pic>
        <p:nvPicPr>
          <p:cNvPr id="9" name="Content Placeholder 5"/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5400" y="5863388"/>
            <a:ext cx="5410200" cy="9398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35600" y="5863388"/>
            <a:ext cx="3276600" cy="93979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8BFAEBD9-0FED-A94D-A3E6-F2B538268F7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65600" y="1197302"/>
            <a:ext cx="4978400" cy="435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180262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black sign with white text&#10;&#10;Description automatically generated">
            <a:extLst>
              <a:ext uri="{FF2B5EF4-FFF2-40B4-BE49-F238E27FC236}">
                <a16:creationId xmlns:a16="http://schemas.microsoft.com/office/drawing/2014/main" id="{7696A1EE-7B3E-794E-B2A7-1C61DB6D0EB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00" y="2548086"/>
            <a:ext cx="8178799" cy="1165478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94B7AF03-CAE2-6C40-A385-56A092B9B2BF}"/>
              </a:ext>
            </a:extLst>
          </p:cNvPr>
          <p:cNvSpPr txBox="1"/>
          <p:nvPr/>
        </p:nvSpPr>
        <p:spPr>
          <a:xfrm>
            <a:off x="482600" y="3938336"/>
            <a:ext cx="276749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>
                <a:latin typeface="Proxima Nova Medium" panose="02000506030000020004" pitchFamily="2" charset="0"/>
              </a:rPr>
              <a:t>www.towson.edu/cis</a:t>
            </a:r>
          </a:p>
          <a:p>
            <a:r>
              <a:rPr lang="en-US" sz="2000">
                <a:latin typeface="Proxima Nova Medium" panose="02000506030000020004" pitchFamily="2" charset="0"/>
              </a:rPr>
              <a:t>@</a:t>
            </a:r>
            <a:r>
              <a:rPr lang="en-US" sz="2000" err="1">
                <a:latin typeface="Proxima Nova Medium" panose="02000506030000020004" pitchFamily="2" charset="0"/>
              </a:rPr>
              <a:t>tu_cis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1995B05-C26D-4140-A85D-B93A08E84B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50096" y="3938336"/>
            <a:ext cx="3002786" cy="6568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16249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5723" y="203631"/>
            <a:ext cx="8111765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dirty="0">
                <a:solidFill>
                  <a:srgbClr val="000000"/>
                </a:solidFill>
                <a:latin typeface="Proxima Nova" panose="02000506030000020004" pitchFamily="2" charset="0"/>
                <a:ea typeface="Arial" charset="0"/>
                <a:cs typeface="Arial" charset="0"/>
              </a:rPr>
              <a:t>CIS Overview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2389" y="625303"/>
            <a:ext cx="5702502" cy="33239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r>
              <a:rPr lang="en-US" sz="24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Three undergraduate programs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Computer Science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Information Systems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Information Technology</a:t>
            </a:r>
          </a:p>
          <a:p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r>
              <a:rPr lang="en-US" sz="24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Three graduate programs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M.S. in Computer Science 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M.S. in Applied Information Technology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D.Sc. in Information Technology</a:t>
            </a:r>
          </a:p>
          <a:p>
            <a:pPr lvl="1"/>
            <a:endParaRPr lang="en-US" dirty="0">
              <a:latin typeface="DYMO Symbols" panose="020B0604020202020204" pitchFamily="34" charset="0"/>
              <a:cs typeface="DYMO Symbols" panose="020B0604020202020204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02389" y="3757068"/>
            <a:ext cx="443649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Faculty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40+ full-time faculty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50+ adjunct professors</a:t>
            </a:r>
          </a:p>
          <a:p>
            <a:endParaRPr lang="en-US" sz="2800" dirty="0"/>
          </a:p>
          <a:p>
            <a:endParaRPr lang="en-US" sz="2800" dirty="0"/>
          </a:p>
        </p:txBody>
      </p:sp>
      <p:graphicFrame>
        <p:nvGraphicFramePr>
          <p:cNvPr id="8" name="Chart 7">
            <a:extLst>
              <a:ext uri="{FF2B5EF4-FFF2-40B4-BE49-F238E27FC236}">
                <a16:creationId xmlns:a16="http://schemas.microsoft.com/office/drawing/2014/main" id="{BBC9C6F2-2CBB-8B4B-8AE7-D8D34C0F37DE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484716839"/>
              </p:ext>
            </p:extLst>
          </p:nvPr>
        </p:nvGraphicFramePr>
        <p:xfrm>
          <a:off x="4130937" y="3658959"/>
          <a:ext cx="4829734" cy="3199041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10" name="Picture 9">
            <a:extLst>
              <a:ext uri="{FF2B5EF4-FFF2-40B4-BE49-F238E27FC236}">
                <a16:creationId xmlns:a16="http://schemas.microsoft.com/office/drawing/2014/main" id="{134CF630-81C4-0A43-AE53-CD70954266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04891" y="0"/>
            <a:ext cx="2655779" cy="3523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6028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22871" y="895207"/>
            <a:ext cx="7685213" cy="4524315"/>
          </a:xfrm>
          <a:prstGeom prst="rect">
            <a:avLst/>
          </a:prstGeom>
        </p:spPr>
        <p:txBody>
          <a:bodyPr wrap="square" anchor="t">
            <a:spAutoFit/>
          </a:bodyPr>
          <a:lstStyle/>
          <a:p>
            <a:r>
              <a:rPr lang="en-US" sz="2400" dirty="0">
                <a:latin typeface="Proxima Nova Medium"/>
                <a:cs typeface="DYMO Symbols" panose="020B0604020202020204" pitchFamily="34" charset="0"/>
              </a:rPr>
              <a:t>B.S. Computer Science </a:t>
            </a:r>
          </a:p>
          <a:p>
            <a:r>
              <a:rPr lang="en-US" dirty="0">
                <a:latin typeface="Proxima Nova Medium"/>
                <a:cs typeface="DYMO Symbols" panose="020B0604020202020204" pitchFamily="34" charset="0"/>
              </a:rPr>
              <a:t>(~800 majors)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/>
                <a:cs typeface="DYMO Symbols" panose="020B0604020202020204" pitchFamily="34" charset="0"/>
              </a:rPr>
              <a:t>ABET accredited B.S. Computer Science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/>
                <a:cs typeface="DYMO Symbols" panose="020B0604020202020204" pitchFamily="34" charset="0"/>
              </a:rPr>
              <a:t>Two tracks/subplans: Cyber Operations and Software Engineering </a:t>
            </a:r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/>
                <a:cs typeface="DYMO Symbols" panose="020B0604020202020204" pitchFamily="34" charset="0"/>
              </a:rPr>
              <a:t>National Center of Academic Excellence (CAE) in Cyber Defense </a:t>
            </a:r>
          </a:p>
          <a:p>
            <a:pPr lvl="1"/>
            <a:r>
              <a:rPr lang="en-US" dirty="0">
                <a:latin typeface="Proxima Nova Medium"/>
                <a:cs typeface="DYMO Symbols" panose="020B0604020202020204" pitchFamily="34" charset="0"/>
              </a:rPr>
              <a:t>     Education (CAE-CDE) </a:t>
            </a:r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/>
                <a:cs typeface="DYMO Symbols" panose="020B0604020202020204" pitchFamily="34" charset="0"/>
              </a:rPr>
              <a:t>NSA CAE in Cyber Operations (1 of 19 in the nation) </a:t>
            </a:r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r>
              <a:rPr lang="en-US" sz="2400" dirty="0">
                <a:latin typeface="Proxima Nova Medium"/>
                <a:cs typeface="DYMO Symbols" panose="020B0604020202020204" pitchFamily="34" charset="0"/>
              </a:rPr>
              <a:t>B.S. Information Systems </a:t>
            </a:r>
          </a:p>
          <a:p>
            <a:r>
              <a:rPr lang="en-US" dirty="0">
                <a:latin typeface="Proxima Nova Medium"/>
                <a:cs typeface="DYMO Symbols" panose="020B0604020202020204" pitchFamily="34" charset="0"/>
              </a:rPr>
              <a:t>(~200 majors)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/>
                <a:cs typeface="DYMO Symbols" panose="020B0604020202020204" pitchFamily="34" charset="0"/>
              </a:rPr>
              <a:t>Three tracks/subplans: Systems, Business </a:t>
            </a:r>
          </a:p>
          <a:p>
            <a:pPr lvl="1"/>
            <a:r>
              <a:rPr lang="en-US" dirty="0">
                <a:latin typeface="Proxima Nova Medium"/>
                <a:cs typeface="DYMO Symbols" panose="020B0604020202020204" pitchFamily="34" charset="0"/>
              </a:rPr>
              <a:t>     and Interface Design</a:t>
            </a:r>
          </a:p>
          <a:p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r>
              <a:rPr lang="en-US" sz="2400" dirty="0">
                <a:latin typeface="Proxima Nova Medium"/>
                <a:cs typeface="DYMO Symbols" panose="020B0604020202020204" pitchFamily="34" charset="0"/>
              </a:rPr>
              <a:t>B.S. Information Technology </a:t>
            </a:r>
          </a:p>
          <a:p>
            <a:r>
              <a:rPr lang="en-US" dirty="0">
                <a:latin typeface="Proxima Nova Medium"/>
                <a:cs typeface="DYMO Symbols" panose="020B0604020202020204" pitchFamily="34" charset="0"/>
              </a:rPr>
              <a:t>(~700 majors)</a:t>
            </a:r>
          </a:p>
        </p:txBody>
      </p:sp>
      <p:sp>
        <p:nvSpPr>
          <p:cNvPr id="3" name="Rectangle 2"/>
          <p:cNvSpPr/>
          <p:nvPr/>
        </p:nvSpPr>
        <p:spPr>
          <a:xfrm>
            <a:off x="193243" y="187321"/>
            <a:ext cx="5942652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Undergraduate Programs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EBA219-74BA-9B4E-AE0C-47C9B4B46B0A}"/>
              </a:ext>
            </a:extLst>
          </p:cNvPr>
          <p:cNvPicPr>
            <a:picLocks noChangeAspect="1"/>
          </p:cNvPicPr>
          <p:nvPr/>
        </p:nvPicPr>
        <p:blipFill>
          <a:blip r:embed="rId2" cstate="hq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303519" y="4305097"/>
            <a:ext cx="3506993" cy="2336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7814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553634" y="883555"/>
            <a:ext cx="7819978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M.S. Computer Science </a:t>
            </a:r>
          </a:p>
          <a:p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(~130 students)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Four tracks: Software Engineering, Computer Security, </a:t>
            </a:r>
          </a:p>
          <a:p>
            <a:pPr lvl="1"/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     Data Science, and e-Commerce</a:t>
            </a:r>
          </a:p>
          <a:p>
            <a:pPr lvl="1"/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r>
              <a:rPr lang="en-US" sz="24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M.S. Applied Information Technology </a:t>
            </a:r>
          </a:p>
          <a:p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(~200 students)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Affiliated with School of Emerging Technologies	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Eight post-baccalaureate certificates</a:t>
            </a:r>
          </a:p>
          <a:p>
            <a:endParaRPr lang="en-US" dirty="0">
              <a:latin typeface="Proxima Nova Medium" panose="02000506030000020004" pitchFamily="2" charset="0"/>
              <a:cs typeface="DYMO Symbols" panose="020B0604020202020204" pitchFamily="34" charset="0"/>
            </a:endParaRPr>
          </a:p>
          <a:p>
            <a:r>
              <a:rPr lang="en-US" sz="24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D.Sc. Information Technology</a:t>
            </a:r>
          </a:p>
          <a:p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(~60 students)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dirty="0">
                <a:latin typeface="Proxima Nova Medium" panose="02000506030000020004" pitchFamily="2" charset="0"/>
                <a:cs typeface="DYMO Symbols" panose="020B0604020202020204" pitchFamily="34" charset="0"/>
              </a:rPr>
              <a:t>One track: Computer Science</a:t>
            </a:r>
          </a:p>
        </p:txBody>
      </p:sp>
      <p:sp>
        <p:nvSpPr>
          <p:cNvPr id="3" name="Rectangle 2"/>
          <p:cNvSpPr/>
          <p:nvPr/>
        </p:nvSpPr>
        <p:spPr>
          <a:xfrm>
            <a:off x="185886" y="124062"/>
            <a:ext cx="460574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Proxima Nova Medium" panose="02000506030000020004" pitchFamily="2" charset="0"/>
                <a:cs typeface="DYMO Symbols" panose="020B0604020202020204" pitchFamily="34" charset="0"/>
              </a:rPr>
              <a:t>Graduate Programs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2984051-7203-D242-8B16-3862CA6CAA1C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051755" y="4044875"/>
            <a:ext cx="3848414" cy="256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25435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6706" y="227756"/>
            <a:ext cx="514596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Cutting Edge Courses</a:t>
            </a:r>
            <a:endParaRPr lang="en-US" sz="4000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451091" y="1258924"/>
            <a:ext cx="3723588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Scientific modeling/Simulation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Software engineering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Web-based programming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Operating systems security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Network security</a:t>
            </a:r>
          </a:p>
          <a:p>
            <a:pPr marL="285750" lvl="0" indent="-285750" defTabSz="914400" fontAlgn="base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Font typeface="Arial" panose="020B0604020202020204" pitchFamily="34" charset="0"/>
              <a:buChar char="•"/>
            </a:pPr>
            <a:r>
              <a:rPr lang="en-US" altLang="en-US">
                <a:solidFill>
                  <a:srgbClr val="00000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Application software security</a:t>
            </a:r>
          </a:p>
        </p:txBody>
      </p:sp>
      <p:sp>
        <p:nvSpPr>
          <p:cNvPr id="5" name="Rectangle 4"/>
          <p:cNvSpPr/>
          <p:nvPr/>
        </p:nvSpPr>
        <p:spPr>
          <a:xfrm>
            <a:off x="517458" y="1258924"/>
            <a:ext cx="4572000" cy="5450851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Artificial intelligence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Bioinformatics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Computer graphics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Decision support systems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E-commerce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Human-computer interaction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Robotics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Mobile app development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Reverse Engineering/Malware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Social Network Analysis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Capstone courses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>
              <a:latin typeface="Calibri" charset="0"/>
              <a:ea typeface="Calibri" charset="0"/>
              <a:cs typeface="Calibri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endParaRPr lang="en-US">
              <a:latin typeface="Calibri" charset="0"/>
              <a:ea typeface="Calibri" charset="0"/>
              <a:cs typeface="Calibri" charset="0"/>
            </a:endParaRPr>
          </a:p>
        </p:txBody>
      </p:sp>
      <p:pic>
        <p:nvPicPr>
          <p:cNvPr id="6" name="Picture 2" descr="Professor and student interacting in front of computer."/>
          <p:cNvPicPr>
            <a:picLocks noChangeAspect="1" noChangeArrowheads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1" b="-3024"/>
          <a:stretch/>
        </p:blipFill>
        <p:spPr bwMode="auto">
          <a:xfrm>
            <a:off x="5352666" y="4125068"/>
            <a:ext cx="3436331" cy="2584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218485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A group of people in a room&#10;&#10;Description generated with very high confidence">
            <a:extLst>
              <a:ext uri="{FF2B5EF4-FFF2-40B4-BE49-F238E27FC236}">
                <a16:creationId xmlns:a16="http://schemas.microsoft.com/office/drawing/2014/main" id="{69B6CC2D-CD95-4779-BE47-AB417F4B66D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-3"/>
          <a:stretch/>
        </p:blipFill>
        <p:spPr>
          <a:xfrm>
            <a:off x="4444680" y="10"/>
            <a:ext cx="4699318" cy="2285990"/>
          </a:xfrm>
          <a:custGeom>
            <a:avLst/>
            <a:gdLst>
              <a:gd name="connsiteX0" fmla="*/ 0 w 6265758"/>
              <a:gd name="connsiteY0" fmla="*/ 0 h 2286000"/>
              <a:gd name="connsiteX1" fmla="*/ 6265758 w 6265758"/>
              <a:gd name="connsiteY1" fmla="*/ 0 h 2286000"/>
              <a:gd name="connsiteX2" fmla="*/ 6265758 w 6265758"/>
              <a:gd name="connsiteY2" fmla="*/ 2286000 h 2286000"/>
              <a:gd name="connsiteX3" fmla="*/ 1062168 w 6265758"/>
              <a:gd name="connsiteY3" fmla="*/ 2286000 h 2286000"/>
              <a:gd name="connsiteX4" fmla="*/ 790683 w 6265758"/>
              <a:gd name="connsiteY4" fmla="*/ 1700078 h 2286000"/>
              <a:gd name="connsiteX5" fmla="*/ 787725 w 6265758"/>
              <a:gd name="connsiteY5" fmla="*/ 1700078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6265758" h="2286000">
                <a:moveTo>
                  <a:pt x="0" y="0"/>
                </a:moveTo>
                <a:lnTo>
                  <a:pt x="6265758" y="0"/>
                </a:lnTo>
                <a:lnTo>
                  <a:pt x="6265758" y="2286000"/>
                </a:lnTo>
                <a:lnTo>
                  <a:pt x="1062168" y="2286000"/>
                </a:lnTo>
                <a:lnTo>
                  <a:pt x="790683" y="1700078"/>
                </a:lnTo>
                <a:lnTo>
                  <a:pt x="787725" y="1700078"/>
                </a:lnTo>
                <a:close/>
              </a:path>
            </a:pathLst>
          </a:cu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72BB8DB-2DEB-724B-8F53-A70EC86AA55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162929" y="2286000"/>
            <a:ext cx="3981069" cy="2286000"/>
          </a:xfrm>
          <a:custGeom>
            <a:avLst/>
            <a:gdLst>
              <a:gd name="connsiteX0" fmla="*/ 0 w 5203590"/>
              <a:gd name="connsiteY0" fmla="*/ 0 h 2286000"/>
              <a:gd name="connsiteX1" fmla="*/ 5203590 w 5203590"/>
              <a:gd name="connsiteY1" fmla="*/ 0 h 2286000"/>
              <a:gd name="connsiteX2" fmla="*/ 5203590 w 5203590"/>
              <a:gd name="connsiteY2" fmla="*/ 2286000 h 2286000"/>
              <a:gd name="connsiteX3" fmla="*/ 1059212 w 5203590"/>
              <a:gd name="connsiteY3" fmla="*/ 2286000 h 2286000"/>
              <a:gd name="connsiteX4" fmla="*/ 925708 w 5203590"/>
              <a:gd name="connsiteY4" fmla="*/ 1997870 h 2286000"/>
              <a:gd name="connsiteX5" fmla="*/ 925707 w 5203590"/>
              <a:gd name="connsiteY5" fmla="*/ 1997870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203590" h="2286000">
                <a:moveTo>
                  <a:pt x="0" y="0"/>
                </a:moveTo>
                <a:lnTo>
                  <a:pt x="5203590" y="0"/>
                </a:lnTo>
                <a:lnTo>
                  <a:pt x="5203590" y="2286000"/>
                </a:lnTo>
                <a:lnTo>
                  <a:pt x="1059212" y="2286000"/>
                </a:lnTo>
                <a:lnTo>
                  <a:pt x="925708" y="1997870"/>
                </a:lnTo>
                <a:lnTo>
                  <a:pt x="925707" y="1997870"/>
                </a:lnTo>
                <a:close/>
              </a:path>
            </a:pathLst>
          </a:custGeom>
        </p:spPr>
      </p:pic>
      <p:pic>
        <p:nvPicPr>
          <p:cNvPr id="7" name="Picture 6" descr="A group of people in a room&#10;&#10;Description automatically generated">
            <a:extLst>
              <a:ext uri="{FF2B5EF4-FFF2-40B4-BE49-F238E27FC236}">
                <a16:creationId xmlns:a16="http://schemas.microsoft.com/office/drawing/2014/main" id="{580CA482-0A27-3646-906F-8E7F1DC90B4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35713" y="4572000"/>
            <a:ext cx="3108287" cy="2286000"/>
          </a:xfrm>
          <a:custGeom>
            <a:avLst/>
            <a:gdLst>
              <a:gd name="connsiteX0" fmla="*/ 0 w 4144382"/>
              <a:gd name="connsiteY0" fmla="*/ 0 h 2286000"/>
              <a:gd name="connsiteX1" fmla="*/ 4144382 w 4144382"/>
              <a:gd name="connsiteY1" fmla="*/ 0 h 2286000"/>
              <a:gd name="connsiteX2" fmla="*/ 4144382 w 4144382"/>
              <a:gd name="connsiteY2" fmla="*/ 2286000 h 2286000"/>
              <a:gd name="connsiteX3" fmla="*/ 1054581 w 4144382"/>
              <a:gd name="connsiteY3" fmla="*/ 2286000 h 2286000"/>
              <a:gd name="connsiteX4" fmla="*/ 1054581 w 4144382"/>
              <a:gd name="connsiteY4" fmla="*/ 2285999 h 2286000"/>
              <a:gd name="connsiteX5" fmla="*/ 1059211 w 4144382"/>
              <a:gd name="connsiteY5" fmla="*/ 2285999 h 2286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4144382" h="2286000">
                <a:moveTo>
                  <a:pt x="0" y="0"/>
                </a:moveTo>
                <a:lnTo>
                  <a:pt x="4144382" y="0"/>
                </a:lnTo>
                <a:lnTo>
                  <a:pt x="4144382" y="2286000"/>
                </a:lnTo>
                <a:lnTo>
                  <a:pt x="1054581" y="2286000"/>
                </a:lnTo>
                <a:lnTo>
                  <a:pt x="1054581" y="2285999"/>
                </a:lnTo>
                <a:lnTo>
                  <a:pt x="1059211" y="2285999"/>
                </a:lnTo>
                <a:close/>
              </a:path>
            </a:pathLst>
          </a:custGeom>
        </p:spPr>
      </p:pic>
      <p:sp>
        <p:nvSpPr>
          <p:cNvPr id="2" name="Rectangle 1"/>
          <p:cNvSpPr/>
          <p:nvPr/>
        </p:nvSpPr>
        <p:spPr>
          <a:xfrm>
            <a:off x="150948" y="243660"/>
            <a:ext cx="4296698" cy="1107484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/>
          <a:p>
            <a:pPr defTabSz="914400"/>
            <a:r>
              <a:rPr lang="en-US" sz="4300" dirty="0">
                <a:latin typeface="Proxima Nova Medium" panose="02000506030000020004" pitchFamily="2" charset="0"/>
                <a:ea typeface="+mn-lt"/>
                <a:cs typeface="+mn-lt"/>
              </a:rPr>
              <a:t>Classrooms / </a:t>
            </a:r>
            <a:r>
              <a:rPr lang="en-US" sz="4300" dirty="0">
                <a:latin typeface="Proxima Nova Medium" panose="02000506030000020004" pitchFamily="2" charset="0"/>
                <a:cs typeface="Calibri"/>
              </a:rPr>
              <a:t>Labs</a:t>
            </a:r>
          </a:p>
          <a:p>
            <a:pPr defTabSz="914400">
              <a:lnSpc>
                <a:spcPct val="90000"/>
              </a:lnSpc>
              <a:spcBef>
                <a:spcPct val="0"/>
              </a:spcBef>
              <a:spcAft>
                <a:spcPts val="600"/>
              </a:spcAft>
            </a:pPr>
            <a:endParaRPr lang="en-US" sz="3500" kern="1200" dirty="0">
              <a:ea typeface="+mn-lt"/>
              <a:cs typeface="+mn-lt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74812" y="1160201"/>
            <a:ext cx="4280673" cy="415571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marL="182880" lvl="0" indent="-228600" defTabSz="91440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pc="10" dirty="0">
                <a:solidFill>
                  <a:srgbClr val="000000"/>
                </a:solidFill>
                <a:latin typeface="Proxima Nova Medium" panose="02000506030000020004" pitchFamily="2" charset="0"/>
              </a:rPr>
              <a:t>Smart classrooms</a:t>
            </a:r>
          </a:p>
          <a:p>
            <a:pPr marL="640080" lvl="1" indent="-228600" defTabSz="91440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pc="10" dirty="0">
                <a:solidFill>
                  <a:srgbClr val="000000"/>
                </a:solidFill>
                <a:latin typeface="Proxima Nova Medium" panose="02000506030000020004" pitchFamily="2" charset="0"/>
              </a:rPr>
              <a:t>Recording facilities</a:t>
            </a:r>
          </a:p>
          <a:p>
            <a:pPr marL="640080" lvl="1" indent="-228600" defTabSz="91440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pc="10" dirty="0">
                <a:solidFill>
                  <a:srgbClr val="000000"/>
                </a:solidFill>
                <a:latin typeface="Proxima Nova Medium" panose="02000506030000020004" pitchFamily="2" charset="0"/>
              </a:rPr>
              <a:t>Active learning labs</a:t>
            </a:r>
          </a:p>
          <a:p>
            <a:pPr marL="182880" lvl="0" indent="-228600" defTabSz="914400">
              <a:lnSpc>
                <a:spcPct val="90000"/>
              </a:lnSpc>
              <a:spcBef>
                <a:spcPts val="1400"/>
              </a:spcBef>
              <a:spcAft>
                <a:spcPts val="200"/>
              </a:spcAft>
              <a:buClr>
                <a:srgbClr val="6F6F74"/>
              </a:buClr>
              <a:buSzPct val="80000"/>
              <a:buFont typeface="Arial" panose="020B0604020202020204" pitchFamily="34" charset="0"/>
              <a:buChar char="•"/>
            </a:pPr>
            <a:r>
              <a:rPr lang="en-US" altLang="en-US" spc="10" dirty="0">
                <a:solidFill>
                  <a:srgbClr val="000000"/>
                </a:solidFill>
                <a:latin typeface="Proxima Nova Medium" panose="02000506030000020004" pitchFamily="2" charset="0"/>
              </a:rPr>
              <a:t>15 labs including: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 err="1">
                <a:solidFill>
                  <a:srgbClr val="000000"/>
                </a:solidFill>
                <a:latin typeface="Proxima Nova Medium" panose="02000506030000020004" pitchFamily="2" charset="0"/>
              </a:rPr>
              <a:t>linux</a:t>
            </a: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 project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software engineering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security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mobile development lab 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security injections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bare machine computing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human computer interaction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cyber-physical systems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computer vision lab</a:t>
            </a:r>
          </a:p>
          <a:p>
            <a:pPr marL="560070" lvl="1" indent="-228600" defTabSz="914400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rgbClr val="6F6F74"/>
              </a:buClr>
              <a:buFont typeface="Arial" panose="020B0604020202020204" pitchFamily="34" charset="0"/>
              <a:buChar char="•"/>
            </a:pPr>
            <a:r>
              <a:rPr lang="en-US" altLang="en-US" dirty="0">
                <a:solidFill>
                  <a:srgbClr val="000000"/>
                </a:solidFill>
                <a:latin typeface="Proxima Nova Medium" panose="02000506030000020004" pitchFamily="2" charset="0"/>
              </a:rPr>
              <a:t>computer forensics lab</a:t>
            </a:r>
          </a:p>
        </p:txBody>
      </p:sp>
    </p:spTree>
    <p:extLst>
      <p:ext uri="{BB962C8B-B14F-4D97-AF65-F5344CB8AC3E}">
        <p14:creationId xmlns:p14="http://schemas.microsoft.com/office/powerpoint/2010/main" val="205061895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9733" y="208301"/>
            <a:ext cx="792075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000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Faculty Professional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733" y="1270657"/>
            <a:ext cx="5557652" cy="5320147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807031" y="1911927"/>
            <a:ext cx="2719452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latin typeface="Proxima Nova Medium" panose="02000506030000020004" pitchFamily="2" charset="0"/>
              </a:rPr>
              <a:t>84 trips supported in </a:t>
            </a:r>
          </a:p>
          <a:p>
            <a:r>
              <a:rPr lang="en-US">
                <a:latin typeface="Proxima Nova Medium" panose="02000506030000020004" pitchFamily="2" charset="0"/>
              </a:rPr>
              <a:t>2016-2017</a:t>
            </a:r>
          </a:p>
          <a:p>
            <a:pPr marL="285750" indent="-285750">
              <a:buFontTx/>
              <a:buChar char="-"/>
            </a:pPr>
            <a:endParaRPr lang="en-US">
              <a:latin typeface="Proxima Nova Medium" panose="02000506030000020004" pitchFamily="2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Proxima Nova Medium" panose="02000506030000020004" pitchFamily="2" charset="0"/>
            </a:endParaRPr>
          </a:p>
          <a:p>
            <a:pPr marL="285750" indent="-285750">
              <a:buFontTx/>
              <a:buChar char="-"/>
            </a:pPr>
            <a:endParaRPr lang="en-US">
              <a:latin typeface="Proxima Nova Medium" panose="02000506030000020004" pitchFamily="2" charset="0"/>
            </a:endParaRPr>
          </a:p>
          <a:p>
            <a:r>
              <a:rPr lang="en-US">
                <a:latin typeface="Proxima Nova Medium" panose="02000506030000020004" pitchFamily="2" charset="0"/>
              </a:rPr>
              <a:t>Faculty Development </a:t>
            </a:r>
            <a:r>
              <a:rPr lang="mr-IN">
                <a:latin typeface="Proxima Nova Medium" panose="02000506030000020004" pitchFamily="2" charset="0"/>
              </a:rPr>
              <a:t>–</a:t>
            </a:r>
            <a:r>
              <a:rPr lang="en-US">
                <a:latin typeface="Proxima Nova Medium" panose="02000506030000020004" pitchFamily="2" charset="0"/>
              </a:rPr>
              <a:t> Workshops</a:t>
            </a:r>
          </a:p>
          <a:p>
            <a:r>
              <a:rPr lang="en-US">
                <a:latin typeface="Proxima Nova Medium" panose="02000506030000020004" pitchFamily="2" charset="0"/>
              </a:rPr>
              <a:t>Research Presentations</a:t>
            </a:r>
          </a:p>
          <a:p>
            <a:endParaRPr lang="en-US">
              <a:latin typeface="Proxima Nova Medium" panose="02000506030000020004" pitchFamily="2" charset="0"/>
            </a:endParaRPr>
          </a:p>
          <a:p>
            <a:endParaRPr lang="en-US">
              <a:latin typeface="Proxima Nova Medium" panose="02000506030000020004" pitchFamily="2" charset="0"/>
            </a:endParaRPr>
          </a:p>
          <a:p>
            <a:r>
              <a:rPr lang="en-US">
                <a:latin typeface="Proxima Nova Medium" panose="02000506030000020004" pitchFamily="2" charset="0"/>
              </a:rPr>
              <a:t>Grant funded</a:t>
            </a:r>
          </a:p>
          <a:p>
            <a:r>
              <a:rPr lang="en-US">
                <a:latin typeface="Proxima Nova Medium" panose="02000506030000020004" pitchFamily="2" charset="0"/>
              </a:rPr>
              <a:t>Department funded</a:t>
            </a:r>
          </a:p>
          <a:p>
            <a:r>
              <a:rPr lang="en-US">
                <a:latin typeface="Proxima Nova Medium" panose="02000506030000020004" pitchFamily="2" charset="0"/>
              </a:rPr>
              <a:t>College Funded</a:t>
            </a:r>
          </a:p>
          <a:p>
            <a:endParaRPr lang="en-US"/>
          </a:p>
          <a:p>
            <a:endParaRPr lang="en-US"/>
          </a:p>
          <a:p>
            <a:pPr marL="285750" indent="-285750">
              <a:buFontTx/>
              <a:buChar char="-"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09301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05814" y="227757"/>
            <a:ext cx="2303836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4000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Research</a:t>
            </a:r>
            <a:endParaRPr lang="en-US" sz="4000" dirty="0">
              <a:latin typeface="Proxima Nova Medium" panose="02000506030000020004" pitchFamily="2" charset="0"/>
              <a:ea typeface="Calibri" charset="0"/>
              <a:cs typeface="Calibri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58210" y="1128362"/>
            <a:ext cx="7798155" cy="535531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US">
              <a:latin typeface="Calibri" charset="0"/>
              <a:ea typeface="Calibri" charset="0"/>
              <a:cs typeface="Calibri" charset="0"/>
            </a:endParaRPr>
          </a:p>
          <a:p>
            <a:endParaRPr lang="en-US">
              <a:latin typeface="Calibri" charset="0"/>
              <a:ea typeface="Calibri" charset="0"/>
              <a:cs typeface="Calibri" charset="0"/>
            </a:endParaRPr>
          </a:p>
          <a:p>
            <a:endParaRPr lang="en-US">
              <a:latin typeface="Calibri" charset="0"/>
              <a:ea typeface="Calibri" charset="0"/>
              <a:cs typeface="Calibri" charset="0"/>
            </a:endParaRPr>
          </a:p>
          <a:p>
            <a:endParaRPr lang="en-US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Calibri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400">
              <a:latin typeface="Proxima Nova Medium" panose="02000506030000020004" pitchFamily="2" charset="0"/>
              <a:ea typeface="Calibri" charset="0"/>
              <a:cs typeface="Calibri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400">
                <a:latin typeface="Proxima Nova Medium" panose="02000506030000020004" pitchFamily="2" charset="0"/>
                <a:ea typeface="Calibri" charset="0"/>
                <a:cs typeface="Calibri" charset="0"/>
              </a:rPr>
              <a:t>Federal and state grants for both curriculum development and research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>
                <a:latin typeface="Proxima Nova Medium" panose="02000506030000020004" pitchFamily="2" charset="0"/>
                <a:ea typeface="Calibri" charset="0"/>
                <a:cs typeface="Calibri" charset="0"/>
              </a:rPr>
              <a:t>Security Injections/Cyber4All, Cyber-Physical Systems, Wireless Security, Bioinformatics, Data Mining, Computer Vision, Application Development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249362" y="887868"/>
            <a:ext cx="6911687" cy="38001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77224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 txBox="1">
            <a:spLocks/>
          </p:cNvSpPr>
          <p:nvPr/>
        </p:nvSpPr>
        <p:spPr>
          <a:xfrm>
            <a:off x="195971" y="355153"/>
            <a:ext cx="7839991" cy="701701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 spc="-50" baseline="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>
                <a:latin typeface="Proxima Nova Medium" panose="02000506030000020004" pitchFamily="2" charset="0"/>
                <a:ea typeface="Calibri" charset="0"/>
                <a:cs typeface="Calibri" charset="0"/>
              </a:rPr>
              <a:t>Learning outside the classroom</a:t>
            </a:r>
          </a:p>
        </p:txBody>
      </p:sp>
      <p:sp>
        <p:nvSpPr>
          <p:cNvPr id="5" name="Content Placeholder 2"/>
          <p:cNvSpPr txBox="1">
            <a:spLocks/>
          </p:cNvSpPr>
          <p:nvPr/>
        </p:nvSpPr>
        <p:spPr>
          <a:xfrm>
            <a:off x="5004" y="1359718"/>
            <a:ext cx="10145948" cy="5327586"/>
          </a:xfrm>
          <a:prstGeom prst="rect">
            <a:avLst/>
          </a:prstGeom>
        </p:spPr>
        <p:txBody>
          <a:bodyPr/>
          <a:lstStyle>
            <a:lvl1pPr marL="182880" indent="-182880" algn="l" defTabSz="914400" rtl="0" eaLnBrk="1" latinLnBrk="0" hangingPunct="1">
              <a:lnSpc>
                <a:spcPct val="95000"/>
              </a:lnSpc>
              <a:spcBef>
                <a:spcPts val="1400"/>
              </a:spcBef>
              <a:spcAft>
                <a:spcPts val="200"/>
              </a:spcAft>
              <a:buClr>
                <a:schemeClr val="accent1"/>
              </a:buClr>
              <a:buSzPct val="80000"/>
              <a:buFont typeface="Arial" pitchFamily="34" charset="0"/>
              <a:buChar char="•"/>
              <a:defRPr sz="1800" kern="1200" spc="1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6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73152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00584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280160" indent="-18288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16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19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22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2500000" indent="-228600" algn="l" defTabSz="914400" rtl="0" eaLnBrk="1" latinLnBrk="0" hangingPunct="1">
              <a:lnSpc>
                <a:spcPct val="90000"/>
              </a:lnSpc>
              <a:spcBef>
                <a:spcPts val="300"/>
              </a:spcBef>
              <a:spcAft>
                <a:spcPts val="300"/>
              </a:spcAft>
              <a:buClr>
                <a:schemeClr val="accent1"/>
              </a:buClr>
              <a:buFont typeface="Wingdings 2" pitchFamily="18" charset="2"/>
              <a:buChar char=""/>
              <a:defRPr sz="1400" kern="1200">
                <a:solidFill>
                  <a:schemeClr val="tx1">
                    <a:lumMod val="85000"/>
                    <a:lumOff val="1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endParaRPr lang="en-US"/>
          </a:p>
          <a:p>
            <a:pPr marL="0" indent="0">
              <a:buFont typeface="Arial" pitchFamily="34" charset="0"/>
              <a:buNone/>
            </a:pPr>
            <a:endParaRPr lang="en-US"/>
          </a:p>
          <a:p>
            <a:pPr marL="0" indent="0">
              <a:buFont typeface="Arial" pitchFamily="34" charset="0"/>
              <a:buNone/>
            </a:pPr>
            <a:r>
              <a:rPr lang="en-US"/>
              <a:t> </a:t>
            </a:r>
          </a:p>
          <a:p>
            <a:pPr marL="0" indent="0">
              <a:buFont typeface="Arial" pitchFamily="34" charset="0"/>
              <a:buNone/>
            </a:pPr>
            <a:endParaRPr lang="en-US"/>
          </a:p>
        </p:txBody>
      </p:sp>
      <p:sp>
        <p:nvSpPr>
          <p:cNvPr id="8" name="TextBox 7"/>
          <p:cNvSpPr txBox="1"/>
          <p:nvPr/>
        </p:nvSpPr>
        <p:spPr>
          <a:xfrm>
            <a:off x="-359821" y="4549867"/>
            <a:ext cx="26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Active 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Security Club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169484" y="4404614"/>
            <a:ext cx="37829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Cybersecurity, 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Mobile Dev, and 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Research Seminar 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Series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-245032" y="1955883"/>
            <a:ext cx="264803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Software 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Engineering 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Club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41113" y="1422885"/>
            <a:ext cx="2059049" cy="2291655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736948" y="2393360"/>
            <a:ext cx="26480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Student Lead</a:t>
            </a:r>
          </a:p>
          <a:p>
            <a:pPr algn="ctr"/>
            <a:r>
              <a:rPr lang="en-US" b="1">
                <a:solidFill>
                  <a:srgbClr val="002060"/>
                </a:solidFill>
                <a:latin typeface="Proxima Nova Medium" panose="02000506030000020004" pitchFamily="2" charset="0"/>
                <a:ea typeface="Calibri" charset="0"/>
                <a:cs typeface="Calibri" charset="0"/>
              </a:rPr>
              <a:t>Hackathon - 2017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1D249A23-B206-544D-BFF4-13E64CE4FE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29974" y="1422885"/>
            <a:ext cx="3038659" cy="2291655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9C8D2CC8-7539-514C-9D92-9F23B75EC98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295062" y="3798887"/>
            <a:ext cx="2705100" cy="2413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4938A7F2-6B0D-044C-8482-4E41CD1A7E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34938" y="3798887"/>
            <a:ext cx="2411785" cy="2411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678345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225771C7DAC78E40A41A6DCF888840BE" ma:contentTypeVersion="" ma:contentTypeDescription="Create a new document." ma:contentTypeScope="" ma:versionID="2c5606ee8656c5825edcc48b94d5f48e">
  <xsd:schema xmlns:xsd="http://www.w3.org/2001/XMLSchema" xmlns:xs="http://www.w3.org/2001/XMLSchema" xmlns:p="http://schemas.microsoft.com/office/2006/metadata/properties" xmlns:ns1="http://schemas.microsoft.com/sharepoint/v3" xmlns:ns2="5dcb6afc-03be-4dda-b65b-431b0da1bfd1" xmlns:ns3="5d5cb6ca-7b72-4aee-9aa1-db68f953116d" targetNamespace="http://schemas.microsoft.com/office/2006/metadata/properties" ma:root="true" ma:fieldsID="a587be4bfc6d017bfbc7c5bfc5c21ac4" ns1:_="" ns2:_="" ns3:_="">
    <xsd:import namespace="http://schemas.microsoft.com/sharepoint/v3"/>
    <xsd:import namespace="5dcb6afc-03be-4dda-b65b-431b0da1bfd1"/>
    <xsd:import namespace="5d5cb6ca-7b72-4aee-9aa1-db68f953116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3:SharedWithUsers" minOccurs="0"/>
                <xsd:element ref="ns3:SharedWithDetails" minOccurs="0"/>
                <xsd:element ref="ns2:MediaServiceAutoTags" minOccurs="0"/>
                <xsd:element ref="ns2:MediaServiceLocation" minOccurs="0"/>
                <xsd:element ref="ns2:MediaServiceOCR" minOccurs="0"/>
                <xsd:element ref="ns2:MediaServiceEventHashCode" minOccurs="0"/>
                <xsd:element ref="ns2:MediaServiceGenerationTime" minOccurs="0"/>
                <xsd:element ref="ns1:_ip_UnifiedCompliancePolicyProperties" minOccurs="0"/>
                <xsd:element ref="ns1:_ip_UnifiedCompliancePolicyUIAction" minOccurs="0"/>
                <xsd:element ref="ns2:MediaServiceAutoKeyPoints" minOccurs="0"/>
                <xsd:element ref="ns2:MediaServiceKeyPoints" minOccurs="0"/>
                <xsd:element ref="ns2:gpb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_ip_UnifiedCompliancePolicyProperties" ma:index="18" nillable="true" ma:displayName="Unified Compliance Policy Properties" ma:hidden="true" ma:internalName="_ip_UnifiedCompliancePolicyProperties">
      <xsd:simpleType>
        <xsd:restriction base="dms:Note"/>
      </xsd:simpleType>
    </xsd:element>
    <xsd:element name="_ip_UnifiedCompliancePolicyUIAction" ma:index="19" nillable="true" ma:displayName="Unified Compliance Policy UI Action" ma:hidden="true" ma:internalName="_ip_UnifiedCompliancePolicyUIAction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cb6afc-03be-4dda-b65b-431b0da1bfd1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3" nillable="true" ma:displayName="MediaServiceAutoTags" ma:description="" ma:internalName="MediaServiceAutoTags" ma:readOnly="true">
      <xsd:simpleType>
        <xsd:restriction base="dms:Text"/>
      </xsd:simpleType>
    </xsd:element>
    <xsd:element name="MediaServiceLocation" ma:index="14" nillable="true" ma:displayName="MediaServiceLocation" ma:description="" ma:internalName="MediaServiceLocation" ma:readOnly="true">
      <xsd:simpleType>
        <xsd:restriction base="dms:Text"/>
      </xsd:simpleType>
    </xsd:element>
    <xsd:element name="MediaServiceOCR" ma:index="15" nillable="true" ma:displayName="MediaServiceOCR" ma:internalName="MediaServiceOCR" ma:readOnly="true">
      <xsd:simpleType>
        <xsd:restriction base="dms:Note">
          <xsd:maxLength value="255"/>
        </xsd:restriction>
      </xsd:simpleType>
    </xsd:element>
    <xsd:element name="MediaServiceEventHashCode" ma:index="16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GenerationTime" ma:index="17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AutoKeyPoints" ma:index="2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2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gpbh" ma:index="22" nillable="true" ma:displayName="Person or Group" ma:list="UserInfo" ma:internalName="gpbh">
      <xsd:complexType>
        <xsd:complexContent>
          <xsd:extension base="dms:User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d5cb6ca-7b72-4aee-9aa1-db68f953116d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2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ip_UnifiedCompliancePolicyUIAction xmlns="http://schemas.microsoft.com/sharepoint/v3" xsi:nil="true"/>
    <_ip_UnifiedCompliancePolicyProperties xmlns="http://schemas.microsoft.com/sharepoint/v3" xsi:nil="true"/>
    <gpbh xmlns="5dcb6afc-03be-4dda-b65b-431b0da1bfd1">
      <UserInfo>
        <DisplayName/>
        <AccountId xsi:nil="true"/>
        <AccountType/>
      </UserInfo>
    </gpbh>
  </documentManagement>
</p:properties>
</file>

<file path=customXml/itemProps1.xml><?xml version="1.0" encoding="utf-8"?>
<ds:datastoreItem xmlns:ds="http://schemas.openxmlformats.org/officeDocument/2006/customXml" ds:itemID="{D53930F5-99B2-4964-AFC9-9E348E26EC12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5dcb6afc-03be-4dda-b65b-431b0da1bfd1"/>
    <ds:schemaRef ds:uri="5d5cb6ca-7b72-4aee-9aa1-db68f953116d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F3D7C6A3-F0D3-40BD-93A1-F19CEC40272B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F604EF6D-A558-4E1D-811C-D5FF380454C2}">
  <ds:schemaRefs>
    <ds:schemaRef ds:uri="http://schemas.microsoft.com/office/2006/documentManagement/types"/>
    <ds:schemaRef ds:uri="5d5cb6ca-7b72-4aee-9aa1-db68f953116d"/>
    <ds:schemaRef ds:uri="http://schemas.microsoft.com/office/2006/metadata/properties"/>
    <ds:schemaRef ds:uri="http://purl.org/dc/elements/1.1/"/>
    <ds:schemaRef ds:uri="http://schemas.microsoft.com/sharepoint/v3"/>
    <ds:schemaRef ds:uri="http://purl.org/dc/dcmitype/"/>
    <ds:schemaRef ds:uri="http://schemas.openxmlformats.org/package/2006/metadata/core-properties"/>
    <ds:schemaRef ds:uri="http://purl.org/dc/terms/"/>
    <ds:schemaRef ds:uri="http://schemas.microsoft.com/office/infopath/2007/PartnerControls"/>
    <ds:schemaRef ds:uri="5dcb6afc-03be-4dda-b65b-431b0da1bfd1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44</TotalTime>
  <Words>491</Words>
  <Application>Microsoft Office PowerPoint</Application>
  <PresentationFormat>On-screen Show (4:3)</PresentationFormat>
  <Paragraphs>192</Paragraphs>
  <Slides>17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17</vt:i4>
      </vt:variant>
    </vt:vector>
  </HeadingPairs>
  <TitlesOfParts>
    <vt:vector size="27" baseType="lpstr">
      <vt:lpstr>Arial</vt:lpstr>
      <vt:lpstr>Calibri</vt:lpstr>
      <vt:lpstr>Calibri Light</vt:lpstr>
      <vt:lpstr>DYMO Symbols</vt:lpstr>
      <vt:lpstr>Georgia</vt:lpstr>
      <vt:lpstr>Proxima Nova</vt:lpstr>
      <vt:lpstr>Proxima Nova Medium</vt:lpstr>
      <vt:lpstr>Times New Roman</vt:lpstr>
      <vt:lpstr>Wingdings 3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Cyber4All @Towson towson.edu/cyber4all 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Bohle, Heather L.</dc:creator>
  <cp:lastModifiedBy>Kyle Cummings</cp:lastModifiedBy>
  <cp:revision>7</cp:revision>
  <dcterms:created xsi:type="dcterms:W3CDTF">2019-09-23T19:30:04Z</dcterms:created>
  <dcterms:modified xsi:type="dcterms:W3CDTF">2020-04-21T13:20:04Z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0x010100225771C7DAC78E40A41A6DCF888840BE</vt:lpwstr>
  </property>
</Properties>
</file>