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45" r:id="rId2"/>
    <p:sldId id="260" r:id="rId3"/>
    <p:sldId id="261" r:id="rId4"/>
    <p:sldId id="262" r:id="rId5"/>
    <p:sldId id="263" r:id="rId6"/>
    <p:sldId id="264" r:id="rId7"/>
    <p:sldId id="323" r:id="rId8"/>
    <p:sldId id="267" r:id="rId9"/>
    <p:sldId id="368" r:id="rId10"/>
    <p:sldId id="312" r:id="rId11"/>
    <p:sldId id="303" r:id="rId12"/>
    <p:sldId id="304" r:id="rId13"/>
    <p:sldId id="302" r:id="rId14"/>
    <p:sldId id="276" r:id="rId15"/>
    <p:sldId id="273" r:id="rId16"/>
    <p:sldId id="324" r:id="rId17"/>
    <p:sldId id="325" r:id="rId18"/>
    <p:sldId id="279" r:id="rId19"/>
    <p:sldId id="380" r:id="rId20"/>
    <p:sldId id="319" r:id="rId21"/>
    <p:sldId id="277" r:id="rId22"/>
    <p:sldId id="321" r:id="rId23"/>
    <p:sldId id="313" r:id="rId24"/>
    <p:sldId id="281" r:id="rId25"/>
    <p:sldId id="369" r:id="rId26"/>
    <p:sldId id="305" r:id="rId27"/>
    <p:sldId id="282" r:id="rId28"/>
    <p:sldId id="372" r:id="rId29"/>
    <p:sldId id="285" r:id="rId30"/>
    <p:sldId id="308" r:id="rId31"/>
    <p:sldId id="297" r:id="rId32"/>
    <p:sldId id="373" r:id="rId33"/>
    <p:sldId id="287" r:id="rId34"/>
    <p:sldId id="340" r:id="rId35"/>
    <p:sldId id="289" r:id="rId36"/>
    <p:sldId id="290" r:id="rId37"/>
    <p:sldId id="326" r:id="rId38"/>
    <p:sldId id="342" r:id="rId39"/>
    <p:sldId id="327" r:id="rId40"/>
    <p:sldId id="343" r:id="rId41"/>
    <p:sldId id="383" r:id="rId42"/>
    <p:sldId id="385" r:id="rId43"/>
    <p:sldId id="384" r:id="rId44"/>
    <p:sldId id="382" r:id="rId45"/>
    <p:sldId id="386" r:id="rId46"/>
    <p:sldId id="38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15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7981" autoAdjust="0"/>
    <p:restoredTop sz="94660"/>
  </p:normalViewPr>
  <p:slideViewPr>
    <p:cSldViewPr snapToGrid="0">
      <p:cViewPr varScale="1">
        <p:scale>
          <a:sx n="95" d="100"/>
          <a:sy n="95" d="100"/>
        </p:scale>
        <p:origin x="1565" y="197"/>
      </p:cViewPr>
      <p:guideLst>
        <p:guide orient="horz" pos="2160"/>
        <p:guide pos="2880"/>
        <p:guide orient="horz" pos="2153"/>
      </p:guideLst>
    </p:cSldViewPr>
  </p:slideViewPr>
  <p:notesTextViewPr>
    <p:cViewPr>
      <p:scale>
        <a:sx n="1" d="1"/>
        <a:sy n="1" d="1"/>
      </p:scale>
      <p:origin x="0" y="0"/>
    </p:cViewPr>
  </p:notesTextViewPr>
  <p:sorterViewPr>
    <p:cViewPr>
      <p:scale>
        <a:sx n="100" d="100"/>
        <a:sy n="100" d="100"/>
      </p:scale>
      <p:origin x="0" y="8862"/>
    </p:cViewPr>
  </p:sorterViewPr>
  <p:notesViewPr>
    <p:cSldViewPr snapToGrid="0" showGuides="1">
      <p:cViewPr varScale="1">
        <p:scale>
          <a:sx n="76" d="100"/>
          <a:sy n="76" d="100"/>
        </p:scale>
        <p:origin x="291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F9507-130A-4190-A094-9084124499F9}" type="datetimeFigureOut">
              <a:rPr lang="en-US" smtClean="0"/>
              <a:t>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20C00-1567-4043-88B0-02A4B3EF4BCE}" type="slidenum">
              <a:rPr lang="en-US" smtClean="0"/>
              <a:t>‹#›</a:t>
            </a:fld>
            <a:endParaRPr lang="en-US"/>
          </a:p>
        </p:txBody>
      </p:sp>
    </p:spTree>
    <p:extLst>
      <p:ext uri="{BB962C8B-B14F-4D97-AF65-F5344CB8AC3E}">
        <p14:creationId xmlns:p14="http://schemas.microsoft.com/office/powerpoint/2010/main" val="283594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mtClean="0"/>
              <a:t>Version: 14OCt16_mks  </a:t>
            </a:r>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1</a:t>
            </a:fld>
            <a:endParaRPr lang="en-US"/>
          </a:p>
        </p:txBody>
      </p:sp>
    </p:spTree>
    <p:extLst>
      <p:ext uri="{BB962C8B-B14F-4D97-AF65-F5344CB8AC3E}">
        <p14:creationId xmlns:p14="http://schemas.microsoft.com/office/powerpoint/2010/main" val="15213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2</a:t>
            </a:fld>
            <a:endParaRPr lang="en-US"/>
          </a:p>
        </p:txBody>
      </p:sp>
    </p:spTree>
    <p:extLst>
      <p:ext uri="{BB962C8B-B14F-4D97-AF65-F5344CB8AC3E}">
        <p14:creationId xmlns:p14="http://schemas.microsoft.com/office/powerpoint/2010/main" val="359491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8</a:t>
            </a:fld>
            <a:endParaRPr lang="en-US"/>
          </a:p>
        </p:txBody>
      </p:sp>
    </p:spTree>
    <p:extLst>
      <p:ext uri="{BB962C8B-B14F-4D97-AF65-F5344CB8AC3E}">
        <p14:creationId xmlns:p14="http://schemas.microsoft.com/office/powerpoint/2010/main" val="842215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10</a:t>
            </a:fld>
            <a:endParaRPr lang="en-US"/>
          </a:p>
        </p:txBody>
      </p:sp>
    </p:spTree>
    <p:extLst>
      <p:ext uri="{BB962C8B-B14F-4D97-AF65-F5344CB8AC3E}">
        <p14:creationId xmlns:p14="http://schemas.microsoft.com/office/powerpoint/2010/main" val="193341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21</a:t>
            </a:fld>
            <a:endParaRPr lang="en-US"/>
          </a:p>
        </p:txBody>
      </p:sp>
    </p:spTree>
    <p:extLst>
      <p:ext uri="{BB962C8B-B14F-4D97-AF65-F5344CB8AC3E}">
        <p14:creationId xmlns:p14="http://schemas.microsoft.com/office/powerpoint/2010/main" val="398070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24</a:t>
            </a:fld>
            <a:endParaRPr lang="en-US"/>
          </a:p>
        </p:txBody>
      </p:sp>
    </p:spTree>
    <p:extLst>
      <p:ext uri="{BB962C8B-B14F-4D97-AF65-F5344CB8AC3E}">
        <p14:creationId xmlns:p14="http://schemas.microsoft.com/office/powerpoint/2010/main" val="112760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20C00-1567-4043-88B0-02A4B3EF4BCE}" type="slidenum">
              <a:rPr lang="en-US" smtClean="0"/>
              <a:t>28</a:t>
            </a:fld>
            <a:endParaRPr lang="en-US"/>
          </a:p>
        </p:txBody>
      </p:sp>
    </p:spTree>
    <p:extLst>
      <p:ext uri="{BB962C8B-B14F-4D97-AF65-F5344CB8AC3E}">
        <p14:creationId xmlns:p14="http://schemas.microsoft.com/office/powerpoint/2010/main" val="112760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46F518-E0E8-4C7E-A1BB-FE6C953EDA98}"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298469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46F518-E0E8-4C7E-A1BB-FE6C953EDA98}"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216549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46F518-E0E8-4C7E-A1BB-FE6C953EDA98}"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813389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46F518-E0E8-4C7E-A1BB-FE6C953EDA98}"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315738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46F518-E0E8-4C7E-A1BB-FE6C953EDA98}"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383020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46F518-E0E8-4C7E-A1BB-FE6C953EDA98}"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111227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46F518-E0E8-4C7E-A1BB-FE6C953EDA98}" type="datetimeFigureOut">
              <a:rPr lang="en-US" smtClean="0"/>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3996336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46F518-E0E8-4C7E-A1BB-FE6C953EDA98}"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185158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6F518-E0E8-4C7E-A1BB-FE6C953EDA98}" type="datetimeFigureOut">
              <a:rPr lang="en-US" smtClean="0"/>
              <a:t>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37594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6F518-E0E8-4C7E-A1BB-FE6C953EDA98}"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49573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6F518-E0E8-4C7E-A1BB-FE6C953EDA98}"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9C0B0-283D-400E-9B2C-BD659DF84186}" type="slidenum">
              <a:rPr lang="en-US" smtClean="0"/>
              <a:t>‹#›</a:t>
            </a:fld>
            <a:endParaRPr lang="en-US"/>
          </a:p>
        </p:txBody>
      </p:sp>
    </p:spTree>
    <p:extLst>
      <p:ext uri="{BB962C8B-B14F-4D97-AF65-F5344CB8AC3E}">
        <p14:creationId xmlns:p14="http://schemas.microsoft.com/office/powerpoint/2010/main" val="21461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46F518-E0E8-4C7E-A1BB-FE6C953EDA98}" type="datetimeFigureOut">
              <a:rPr lang="en-US" smtClean="0"/>
              <a:t>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9C0B0-283D-400E-9B2C-BD659DF84186}" type="slidenum">
              <a:rPr lang="en-US" smtClean="0"/>
              <a:t>‹#›</a:t>
            </a:fld>
            <a:endParaRPr lang="en-US"/>
          </a:p>
        </p:txBody>
      </p:sp>
    </p:spTree>
    <p:extLst>
      <p:ext uri="{BB962C8B-B14F-4D97-AF65-F5344CB8AC3E}">
        <p14:creationId xmlns:p14="http://schemas.microsoft.com/office/powerpoint/2010/main" val="29357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9.jpeg"/><Relationship Id="rId7" Type="http://schemas.openxmlformats.org/officeDocument/2006/relationships/hyperlink" Target="https://www.ncdc.noaa.gov/news/what-are-proxy-data"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google.com/maps/d/edit?app=mp&amp;hl=en_US&amp;mid=1yOOE_2WFDq5PN54FUSZNoLi_n-g" TargetMode="External"/><Relationship Id="rId5" Type="http://schemas.openxmlformats.org/officeDocument/2006/relationships/image" Target="../media/image25.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png"/><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google.com/maps/@39.0119859,-76.9043591,5295m/data=!3m1!1e3"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gEFFeAA3MN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26" y="538943"/>
            <a:ext cx="4876800" cy="1790700"/>
          </a:xfrm>
        </p:spPr>
        <p:txBody>
          <a:bodyPr>
            <a:normAutofit fontScale="90000"/>
          </a:bodyPr>
          <a:lstStyle/>
          <a:p>
            <a:r>
              <a:rPr lang="en-US" dirty="0" smtClean="0">
                <a:solidFill>
                  <a:srgbClr val="FFC000"/>
                </a:solidFill>
              </a:rPr>
              <a:t>Looking Backwards, Looking Forward</a:t>
            </a:r>
            <a:endParaRPr lang="en-US" dirty="0">
              <a:solidFill>
                <a:srgbClr val="FFC000"/>
              </a:solidFill>
            </a:endParaRPr>
          </a:p>
        </p:txBody>
      </p:sp>
      <p:sp>
        <p:nvSpPr>
          <p:cNvPr id="3" name="Subtitle 2"/>
          <p:cNvSpPr>
            <a:spLocks noGrp="1"/>
          </p:cNvSpPr>
          <p:nvPr>
            <p:ph type="subTitle" idx="1"/>
          </p:nvPr>
        </p:nvSpPr>
        <p:spPr>
          <a:xfrm>
            <a:off x="1716001" y="2308478"/>
            <a:ext cx="3624943" cy="501593"/>
          </a:xfrm>
        </p:spPr>
        <p:txBody>
          <a:bodyPr>
            <a:normAutofit lnSpcReduction="10000"/>
          </a:bodyPr>
          <a:lstStyle/>
          <a:p>
            <a:r>
              <a:rPr lang="en-US" sz="1500" b="1" dirty="0">
                <a:latin typeface="+mj-lt"/>
              </a:rPr>
              <a:t>Exploring how proxy data provides evidence for past climatic events</a:t>
            </a:r>
            <a:endParaRPr lang="en-US" sz="1500" dirty="0">
              <a:latin typeface="+mj-lt"/>
            </a:endParaRPr>
          </a:p>
          <a:p>
            <a:endParaRPr lang="en-US" dirty="0"/>
          </a:p>
        </p:txBody>
      </p:sp>
      <p:pic>
        <p:nvPicPr>
          <p:cNvPr id="5" name="Picture 4"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6"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keepingbee.org/wp-content/uploads/2012/10/Bee-pollen-supplements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5365" y="2983056"/>
            <a:ext cx="3952399" cy="2654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729975" y="5429930"/>
            <a:ext cx="4100803" cy="230832"/>
          </a:xfrm>
          <a:prstGeom prst="rect">
            <a:avLst/>
          </a:prstGeom>
          <a:noFill/>
        </p:spPr>
        <p:txBody>
          <a:bodyPr wrap="none" rtlCol="0">
            <a:spAutoFit/>
          </a:bodyPr>
          <a:lstStyle/>
          <a:p>
            <a:r>
              <a:rPr lang="en-US" sz="900" dirty="0"/>
              <a:t>http://keepingbee.org/wp-content/uploads/2012/10/Bee-pollen-supplements1.jpg</a:t>
            </a:r>
          </a:p>
        </p:txBody>
      </p:sp>
    </p:spTree>
    <p:extLst>
      <p:ext uri="{BB962C8B-B14F-4D97-AF65-F5344CB8AC3E}">
        <p14:creationId xmlns:p14="http://schemas.microsoft.com/office/powerpoint/2010/main" val="3500310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9" y="2793820"/>
            <a:ext cx="3943350" cy="1452308"/>
          </a:xfrm>
        </p:spPr>
        <p:txBody>
          <a:bodyPr>
            <a:normAutofit fontScale="90000"/>
          </a:bodyPr>
          <a:lstStyle/>
          <a:p>
            <a:r>
              <a:rPr lang="en-US" dirty="0" smtClean="0"/>
              <a:t>The video showed evidence that the earth has been warming since 1884. </a:t>
            </a:r>
            <a:endParaRPr lang="en-US" dirty="0"/>
          </a:p>
        </p:txBody>
      </p:sp>
      <p:pic>
        <p:nvPicPr>
          <p:cNvPr id="4" name="Picture 6" descr="http://thumb7.shutterstock.com/display_pic_with_logo/6833/6833,1220276100,1/stock-photo-illustration-of-newspaper-headlines-on-an-environmental-theme-168389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814" y="1738993"/>
            <a:ext cx="4285781" cy="3561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6" name="Picture 2" descr="MADECLE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551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7441" y="2342008"/>
            <a:ext cx="4766777" cy="2791262"/>
          </a:xfrm>
        </p:spPr>
        <p:txBody>
          <a:bodyPr>
            <a:normAutofit fontScale="90000"/>
          </a:bodyPr>
          <a:lstStyle/>
          <a:p>
            <a:r>
              <a:rPr lang="en-US" dirty="0"/>
              <a:t>How do scientists know what the earth was like in the past if they weren’t around to see it or if there are no records</a:t>
            </a:r>
            <a:r>
              <a:rPr lang="en-US" dirty="0" smtClean="0"/>
              <a:t>?</a:t>
            </a:r>
            <a:r>
              <a:rPr lang="en-US" dirty="0"/>
              <a:t/>
            </a:r>
            <a:br>
              <a:rPr lang="en-US" dirty="0"/>
            </a:br>
            <a:endParaRPr lang="en-US" dirty="0"/>
          </a:p>
        </p:txBody>
      </p:sp>
      <p:sp>
        <p:nvSpPr>
          <p:cNvPr id="3" name="Content Placeholder 2"/>
          <p:cNvSpPr>
            <a:spLocks noGrp="1"/>
          </p:cNvSpPr>
          <p:nvPr>
            <p:ph idx="1"/>
          </p:nvPr>
        </p:nvSpPr>
        <p:spPr>
          <a:xfrm>
            <a:off x="6007687" y="1260749"/>
            <a:ext cx="1855625" cy="1311000"/>
          </a:xfrm>
        </p:spPr>
        <p:txBody>
          <a:bodyPr>
            <a:normAutofit fontScale="55000" lnSpcReduction="20000"/>
          </a:bodyPr>
          <a:lstStyle/>
          <a:p>
            <a:pPr marL="0" indent="0">
              <a:buNone/>
            </a:pPr>
            <a:endParaRPr lang="en-US" dirty="0"/>
          </a:p>
          <a:p>
            <a:pPr marL="0" indent="0">
              <a:buNone/>
            </a:pPr>
            <a:r>
              <a:rPr lang="en-US" dirty="0"/>
              <a:t>Do a think-pair-share with someone sitting near you and discuss this question.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3361" y="2893656"/>
            <a:ext cx="2367344" cy="2987031"/>
          </a:xfrm>
          <a:prstGeom prst="rect">
            <a:avLst/>
          </a:prstGeom>
        </p:spPr>
      </p:pic>
      <p:sp>
        <p:nvSpPr>
          <p:cNvPr id="2" name="Oval Callout 1"/>
          <p:cNvSpPr/>
          <p:nvPr/>
        </p:nvSpPr>
        <p:spPr>
          <a:xfrm>
            <a:off x="5689862" y="1086992"/>
            <a:ext cx="2351315" cy="1658516"/>
          </a:xfrm>
          <a:prstGeom prst="wedgeEllipseCallout">
            <a:avLst>
              <a:gd name="adj1" fmla="val -90178"/>
              <a:gd name="adj2" fmla="val 494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180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7441" y="2410797"/>
            <a:ext cx="4766777" cy="2722473"/>
          </a:xfrm>
        </p:spPr>
        <p:txBody>
          <a:bodyPr>
            <a:normAutofit/>
          </a:bodyPr>
          <a:lstStyle/>
          <a:p>
            <a:pPr marL="428625" indent="-428625">
              <a:buFont typeface="Arial" panose="020B0604020202020204" pitchFamily="34" charset="0"/>
              <a:buChar char="•"/>
            </a:pPr>
            <a:r>
              <a:rPr lang="en-US" dirty="0" smtClean="0"/>
              <a:t>…</a:t>
            </a:r>
            <a:r>
              <a:rPr lang="en-US" dirty="0"/>
              <a:t/>
            </a:r>
            <a:br>
              <a:rPr lang="en-US" dirty="0"/>
            </a:br>
            <a:endParaRPr lang="en-US" dirty="0"/>
          </a:p>
        </p:txBody>
      </p:sp>
      <p:sp>
        <p:nvSpPr>
          <p:cNvPr id="2" name="Oval Callout 1"/>
          <p:cNvSpPr/>
          <p:nvPr/>
        </p:nvSpPr>
        <p:spPr>
          <a:xfrm>
            <a:off x="5689862" y="1086992"/>
            <a:ext cx="2351315" cy="1658516"/>
          </a:xfrm>
          <a:prstGeom prst="wedgeEllipseCallout">
            <a:avLst>
              <a:gd name="adj1" fmla="val -90178"/>
              <a:gd name="adj2" fmla="val 494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p:cNvSpPr txBox="1">
            <a:spLocks/>
          </p:cNvSpPr>
          <p:nvPr/>
        </p:nvSpPr>
        <p:spPr>
          <a:xfrm>
            <a:off x="628650" y="11310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Student ideas</a:t>
            </a:r>
            <a:endParaRPr lang="en-US" sz="3300" dirty="0"/>
          </a:p>
        </p:txBody>
      </p:sp>
      <p:pic>
        <p:nvPicPr>
          <p:cNvPr id="7" name="Picture 6"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361" y="2893656"/>
            <a:ext cx="2367344" cy="2987031"/>
          </a:xfrm>
          <a:prstGeom prst="rect">
            <a:avLst/>
          </a:prstGeom>
        </p:spPr>
      </p:pic>
      <p:pic>
        <p:nvPicPr>
          <p:cNvPr id="9"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4"/>
          <p:cNvSpPr txBox="1">
            <a:spLocks/>
          </p:cNvSpPr>
          <p:nvPr/>
        </p:nvSpPr>
        <p:spPr>
          <a:xfrm>
            <a:off x="6010881" y="1438638"/>
            <a:ext cx="1709278" cy="95522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50" dirty="0"/>
              <a:t>How do scientists know what the earth was like in the past if they weren’t around to see it or if there are no records?</a:t>
            </a:r>
            <a:endParaRPr lang="en-US" sz="3300" dirty="0"/>
          </a:p>
        </p:txBody>
      </p:sp>
    </p:spTree>
    <p:extLst>
      <p:ext uri="{BB962C8B-B14F-4D97-AF65-F5344CB8AC3E}">
        <p14:creationId xmlns:p14="http://schemas.microsoft.com/office/powerpoint/2010/main" val="1512618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21682" y="1086992"/>
            <a:ext cx="1855625" cy="1311000"/>
          </a:xfrm>
        </p:spPr>
        <p:txBody>
          <a:bodyPr>
            <a:normAutofit fontScale="70000" lnSpcReduction="20000"/>
          </a:bodyPr>
          <a:lstStyle/>
          <a:p>
            <a:pPr marL="0" indent="0">
              <a:buNone/>
            </a:pPr>
            <a:endParaRPr lang="en-US" dirty="0"/>
          </a:p>
          <a:p>
            <a:pPr marL="0" indent="0">
              <a:buNone/>
            </a:pPr>
            <a:r>
              <a:rPr lang="en-US" dirty="0" smtClean="0"/>
              <a:t>Scientists </a:t>
            </a:r>
            <a:r>
              <a:rPr lang="en-US" dirty="0"/>
              <a:t>make inferences based on observations.</a:t>
            </a:r>
          </a:p>
        </p:txBody>
      </p:sp>
      <p:sp>
        <p:nvSpPr>
          <p:cNvPr id="2" name="Oval Callout 1"/>
          <p:cNvSpPr/>
          <p:nvPr/>
        </p:nvSpPr>
        <p:spPr>
          <a:xfrm>
            <a:off x="5689862" y="1086992"/>
            <a:ext cx="2351315" cy="1658516"/>
          </a:xfrm>
          <a:prstGeom prst="wedgeEllipseCallout">
            <a:avLst>
              <a:gd name="adj1" fmla="val -90178"/>
              <a:gd name="adj2" fmla="val 494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361" y="2893656"/>
            <a:ext cx="2367344" cy="2987031"/>
          </a:xfrm>
          <a:prstGeom prst="rect">
            <a:avLst/>
          </a:prstGeom>
        </p:spPr>
      </p:pic>
      <p:pic>
        <p:nvPicPr>
          <p:cNvPr id="8"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4"/>
          <p:cNvSpPr txBox="1">
            <a:spLocks/>
          </p:cNvSpPr>
          <p:nvPr/>
        </p:nvSpPr>
        <p:spPr>
          <a:xfrm>
            <a:off x="527441" y="2342008"/>
            <a:ext cx="4766777" cy="27912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How do scientists know what the earth was like in the past if they weren’t around to see it or if there are no records?</a:t>
            </a:r>
            <a:br>
              <a:rPr lang="en-US" sz="3300"/>
            </a:br>
            <a:endParaRPr lang="en-US" sz="3300" dirty="0"/>
          </a:p>
        </p:txBody>
      </p:sp>
    </p:spTree>
    <p:extLst>
      <p:ext uri="{BB962C8B-B14F-4D97-AF65-F5344CB8AC3E}">
        <p14:creationId xmlns:p14="http://schemas.microsoft.com/office/powerpoint/2010/main" val="1398013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40" y="944186"/>
            <a:ext cx="4425264" cy="994172"/>
          </a:xfrm>
        </p:spPr>
        <p:txBody>
          <a:bodyPr>
            <a:normAutofit fontScale="90000"/>
          </a:bodyPr>
          <a:lstStyle/>
          <a:p>
            <a:r>
              <a:rPr lang="en-US" dirty="0" smtClean="0"/>
              <a:t>Proxy Data for Climate</a:t>
            </a:r>
            <a:endParaRPr lang="en-US" dirty="0"/>
          </a:p>
        </p:txBody>
      </p:sp>
      <p:sp>
        <p:nvSpPr>
          <p:cNvPr id="15" name="TextBox 14"/>
          <p:cNvSpPr txBox="1"/>
          <p:nvPr/>
        </p:nvSpPr>
        <p:spPr>
          <a:xfrm>
            <a:off x="373754" y="2774652"/>
            <a:ext cx="4293495" cy="1938992"/>
          </a:xfrm>
          <a:prstGeom prst="rect">
            <a:avLst/>
          </a:prstGeom>
          <a:noFill/>
        </p:spPr>
        <p:txBody>
          <a:bodyPr wrap="square" rtlCol="0">
            <a:spAutoFit/>
          </a:bodyPr>
          <a:lstStyle/>
          <a:p>
            <a:r>
              <a:rPr lang="en-US" sz="2400" dirty="0">
                <a:latin typeface="+mj-lt"/>
              </a:rPr>
              <a:t>Proxy data are reserved physical characteristics of an environment that serve as indirect ways of getting information about a past environment.</a:t>
            </a:r>
          </a:p>
        </p:txBody>
      </p:sp>
      <p:sp>
        <p:nvSpPr>
          <p:cNvPr id="3" name="Oval Callout 2"/>
          <p:cNvSpPr/>
          <p:nvPr/>
        </p:nvSpPr>
        <p:spPr>
          <a:xfrm>
            <a:off x="4854629" y="1886326"/>
            <a:ext cx="4163786" cy="2395037"/>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5505438" y="2300939"/>
            <a:ext cx="2862166" cy="1754326"/>
          </a:xfrm>
          <a:prstGeom prst="rect">
            <a:avLst/>
          </a:prstGeom>
          <a:noFill/>
        </p:spPr>
        <p:txBody>
          <a:bodyPr wrap="square" rtlCol="0">
            <a:spAutoFit/>
          </a:bodyPr>
          <a:lstStyle/>
          <a:p>
            <a:r>
              <a:rPr lang="en-US" sz="2700" dirty="0"/>
              <a:t>Can you think of sources scientists might use as proxy climate data?</a:t>
            </a:r>
            <a:endParaRPr lang="en-US" sz="2700" dirty="0"/>
          </a:p>
        </p:txBody>
      </p:sp>
      <p:pic>
        <p:nvPicPr>
          <p:cNvPr id="7" name="Picture 6"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8"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04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3" y="715591"/>
            <a:ext cx="4132656" cy="994172"/>
          </a:xfrm>
        </p:spPr>
        <p:txBody>
          <a:bodyPr>
            <a:normAutofit fontScale="90000"/>
          </a:bodyPr>
          <a:lstStyle/>
          <a:p>
            <a:r>
              <a:rPr lang="en-US" dirty="0" smtClean="0"/>
              <a:t>Proxy Data for Climate</a:t>
            </a:r>
            <a:endParaRPr lang="en-US" dirty="0"/>
          </a:p>
        </p:txBody>
      </p:sp>
      <p:grpSp>
        <p:nvGrpSpPr>
          <p:cNvPr id="17" name="Group 16"/>
          <p:cNvGrpSpPr/>
          <p:nvPr/>
        </p:nvGrpSpPr>
        <p:grpSpPr>
          <a:xfrm>
            <a:off x="3990615" y="1425143"/>
            <a:ext cx="2301601" cy="1389766"/>
            <a:chOff x="5619424" y="493848"/>
            <a:chExt cx="4286250" cy="2478830"/>
          </a:xfrm>
        </p:grpSpPr>
        <p:pic>
          <p:nvPicPr>
            <p:cNvPr id="1028" name="Picture 4" descr="http://www.bibliotecapleyades.net/imagenes_ciencia/asteroids_comets7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424" y="493848"/>
              <a:ext cx="4286250" cy="2276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5619424" y="2437442"/>
              <a:ext cx="4286250" cy="535236"/>
            </a:xfrm>
            <a:prstGeom prst="rect">
              <a:avLst/>
            </a:prstGeom>
            <a:noFill/>
          </p:spPr>
          <p:txBody>
            <a:bodyPr wrap="square" rtlCol="0">
              <a:spAutoFit/>
            </a:bodyPr>
            <a:lstStyle/>
            <a:p>
              <a:r>
                <a:rPr lang="en-US" sz="675" dirty="0"/>
                <a:t>http://www.bibliotecapleyades.net/imagenes_ciencia/asteroids_comets70_01.jpg</a:t>
              </a:r>
            </a:p>
          </p:txBody>
        </p:sp>
      </p:grpSp>
      <p:grpSp>
        <p:nvGrpSpPr>
          <p:cNvPr id="20" name="Group 19"/>
          <p:cNvGrpSpPr/>
          <p:nvPr/>
        </p:nvGrpSpPr>
        <p:grpSpPr>
          <a:xfrm>
            <a:off x="6653917" y="3552126"/>
            <a:ext cx="2190149" cy="1326179"/>
            <a:chOff x="7614557" y="2417989"/>
            <a:chExt cx="4838700" cy="3488280"/>
          </a:xfrm>
        </p:grpSpPr>
        <p:pic>
          <p:nvPicPr>
            <p:cNvPr id="1030" name="Picture 6" descr="Tree Ring Science - treeringpens.com"/>
            <p:cNvPicPr>
              <a:picLocks noChangeAspect="1" noChangeArrowheads="1"/>
            </p:cNvPicPr>
            <p:nvPr/>
          </p:nvPicPr>
          <p:blipFill rotWithShape="1">
            <a:blip r:embed="rId3">
              <a:extLst>
                <a:ext uri="{28A0092B-C50C-407E-A947-70E740481C1C}">
                  <a14:useLocalDpi xmlns:a14="http://schemas.microsoft.com/office/drawing/2010/main" val="0"/>
                </a:ext>
              </a:extLst>
            </a:blip>
            <a:srcRect t="7914"/>
            <a:stretch/>
          </p:blipFill>
          <p:spPr bwMode="auto">
            <a:xfrm>
              <a:off x="7614557" y="2417989"/>
              <a:ext cx="4838700" cy="3210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7762547" y="5177672"/>
              <a:ext cx="4690710" cy="728597"/>
            </a:xfrm>
            <a:prstGeom prst="rect">
              <a:avLst/>
            </a:prstGeom>
            <a:noFill/>
          </p:spPr>
          <p:txBody>
            <a:bodyPr wrap="square" rtlCol="0">
              <a:spAutoFit/>
            </a:bodyPr>
            <a:lstStyle/>
            <a:p>
              <a:r>
                <a:rPr lang="en-US" sz="675" dirty="0"/>
                <a:t>http://www.treeringpens.com/tree-ring-science</a:t>
              </a:r>
              <a:r>
                <a:rPr lang="en-US" sz="1200" dirty="0"/>
                <a:t>/</a:t>
              </a:r>
            </a:p>
          </p:txBody>
        </p:sp>
      </p:grpSp>
      <p:grpSp>
        <p:nvGrpSpPr>
          <p:cNvPr id="18" name="Group 17"/>
          <p:cNvGrpSpPr/>
          <p:nvPr/>
        </p:nvGrpSpPr>
        <p:grpSpPr>
          <a:xfrm>
            <a:off x="4279645" y="4049687"/>
            <a:ext cx="1723539" cy="1729176"/>
            <a:chOff x="9329278" y="292451"/>
            <a:chExt cx="2298052" cy="2305568"/>
          </a:xfrm>
        </p:grpSpPr>
        <p:pic>
          <p:nvPicPr>
            <p:cNvPr id="1032" name="Picture 8" descr="http://earthobservatory.nasa.gov/Features/Paleoclimatology_CloseUp/Images/coral_core_drill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9278" y="292451"/>
              <a:ext cx="2298052" cy="2298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9329278" y="2013243"/>
              <a:ext cx="2298052" cy="584776"/>
            </a:xfrm>
            <a:prstGeom prst="rect">
              <a:avLst/>
            </a:prstGeom>
            <a:noFill/>
          </p:spPr>
          <p:txBody>
            <a:bodyPr wrap="square" rtlCol="0">
              <a:spAutoFit/>
            </a:bodyPr>
            <a:lstStyle/>
            <a:p>
              <a:r>
                <a:rPr lang="en-US" sz="750" dirty="0"/>
                <a:t>http://earthobservatory.nasa.gov/Features/Paleoclimatology_CloseUp/Images/coral_core_drilling.jpg</a:t>
              </a:r>
            </a:p>
          </p:txBody>
        </p:sp>
      </p:grpSp>
      <p:grpSp>
        <p:nvGrpSpPr>
          <p:cNvPr id="19" name="Group 18"/>
          <p:cNvGrpSpPr/>
          <p:nvPr/>
        </p:nvGrpSpPr>
        <p:grpSpPr>
          <a:xfrm>
            <a:off x="6778233" y="1015562"/>
            <a:ext cx="2000007" cy="1647780"/>
            <a:chOff x="3993830" y="3666930"/>
            <a:chExt cx="3916456" cy="3119959"/>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7031" y="3666930"/>
              <a:ext cx="3735518" cy="2954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3993830" y="6174998"/>
              <a:ext cx="3916456" cy="611891"/>
            </a:xfrm>
            <a:prstGeom prst="rect">
              <a:avLst/>
            </a:prstGeom>
            <a:noFill/>
          </p:spPr>
          <p:txBody>
            <a:bodyPr wrap="square" rtlCol="0">
              <a:spAutoFit/>
            </a:bodyPr>
            <a:lstStyle/>
            <a:p>
              <a:r>
                <a:rPr lang="en-US" sz="750" dirty="0"/>
                <a:t>http://www.thenakedscientists.com/forum/index.php?topic=12824.0</a:t>
              </a:r>
            </a:p>
          </p:txBody>
        </p:sp>
      </p:grpSp>
      <p:sp>
        <p:nvSpPr>
          <p:cNvPr id="15" name="TextBox 14"/>
          <p:cNvSpPr txBox="1"/>
          <p:nvPr/>
        </p:nvSpPr>
        <p:spPr>
          <a:xfrm>
            <a:off x="101747" y="1420758"/>
            <a:ext cx="3207337" cy="1754326"/>
          </a:xfrm>
          <a:prstGeom prst="rect">
            <a:avLst/>
          </a:prstGeom>
          <a:noFill/>
        </p:spPr>
        <p:txBody>
          <a:bodyPr wrap="square" rtlCol="0">
            <a:spAutoFit/>
          </a:bodyPr>
          <a:lstStyle/>
          <a:p>
            <a:r>
              <a:rPr lang="en-US" dirty="0">
                <a:latin typeface="+mj-lt"/>
              </a:rPr>
              <a:t>Preserved physical characteristics of an environment that serve as indirect ways of getting information about a past environment.</a:t>
            </a:r>
            <a:endParaRPr lang="en-US" dirty="0">
              <a:latin typeface="+mj-lt"/>
            </a:endParaRPr>
          </a:p>
        </p:txBody>
      </p:sp>
      <p:grpSp>
        <p:nvGrpSpPr>
          <p:cNvPr id="16" name="Group 15"/>
          <p:cNvGrpSpPr/>
          <p:nvPr/>
        </p:nvGrpSpPr>
        <p:grpSpPr>
          <a:xfrm>
            <a:off x="204181" y="3214378"/>
            <a:ext cx="1232369" cy="1667981"/>
            <a:chOff x="339272" y="3691851"/>
            <a:chExt cx="2076450" cy="3257184"/>
          </a:xfrm>
        </p:grpSpPr>
        <p:pic>
          <p:nvPicPr>
            <p:cNvPr id="2050" name="Picture 2" descr="http://www.nps.gov/lake/learn/nature/images/Sediment-Co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272" y="3691851"/>
              <a:ext cx="2076450" cy="311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339272" y="6160200"/>
              <a:ext cx="2076450" cy="788835"/>
            </a:xfrm>
            <a:prstGeom prst="rect">
              <a:avLst/>
            </a:prstGeom>
            <a:noFill/>
          </p:spPr>
          <p:txBody>
            <a:bodyPr wrap="square" rtlCol="0">
              <a:spAutoFit/>
            </a:bodyPr>
            <a:lstStyle/>
            <a:p>
              <a:r>
                <a:rPr lang="en-US" sz="675" dirty="0"/>
                <a:t>http://www.nps.gov/lake/learn/nature/images/Sediment-Core.jpg</a:t>
              </a:r>
            </a:p>
          </p:txBody>
        </p:sp>
      </p:grpSp>
      <p:sp>
        <p:nvSpPr>
          <p:cNvPr id="4" name="TextBox 3"/>
          <p:cNvSpPr txBox="1"/>
          <p:nvPr/>
        </p:nvSpPr>
        <p:spPr>
          <a:xfrm>
            <a:off x="3990614" y="2822024"/>
            <a:ext cx="2395898" cy="830997"/>
          </a:xfrm>
          <a:prstGeom prst="rect">
            <a:avLst/>
          </a:prstGeom>
          <a:noFill/>
        </p:spPr>
        <p:txBody>
          <a:bodyPr wrap="square" rtlCol="0">
            <a:spAutoFit/>
          </a:bodyPr>
          <a:lstStyle/>
          <a:p>
            <a:r>
              <a:rPr lang="en-US" sz="1200" dirty="0"/>
              <a:t>Ice cores can tell scientists about temperature, precipitation, atmospheric conditions, oceanic activity and wind patterns.  </a:t>
            </a:r>
            <a:endParaRPr lang="en-US" sz="1200" dirty="0"/>
          </a:p>
        </p:txBody>
      </p:sp>
      <p:sp>
        <p:nvSpPr>
          <p:cNvPr id="5" name="TextBox 4"/>
          <p:cNvSpPr txBox="1"/>
          <p:nvPr/>
        </p:nvSpPr>
        <p:spPr>
          <a:xfrm>
            <a:off x="6687409" y="4855221"/>
            <a:ext cx="2190149" cy="1015663"/>
          </a:xfrm>
          <a:prstGeom prst="rect">
            <a:avLst/>
          </a:prstGeom>
          <a:noFill/>
        </p:spPr>
        <p:txBody>
          <a:bodyPr wrap="square" rtlCol="0">
            <a:spAutoFit/>
          </a:bodyPr>
          <a:lstStyle/>
          <a:p>
            <a:r>
              <a:rPr lang="en-US" sz="1200" dirty="0"/>
              <a:t>Because climate conditions influence tree growth, patterns in tree-ring widths, density, and isotopic composition reflect variations in climate.</a:t>
            </a:r>
          </a:p>
        </p:txBody>
      </p:sp>
      <p:sp>
        <p:nvSpPr>
          <p:cNvPr id="7" name="TextBox 6"/>
          <p:cNvSpPr txBox="1"/>
          <p:nvPr/>
        </p:nvSpPr>
        <p:spPr>
          <a:xfrm>
            <a:off x="2440853" y="4415166"/>
            <a:ext cx="1736462" cy="1200329"/>
          </a:xfrm>
          <a:prstGeom prst="rect">
            <a:avLst/>
          </a:prstGeom>
          <a:noFill/>
        </p:spPr>
        <p:txBody>
          <a:bodyPr wrap="square" rtlCol="0">
            <a:spAutoFit/>
          </a:bodyPr>
          <a:lstStyle/>
          <a:p>
            <a:r>
              <a:rPr lang="en-US" sz="1200" dirty="0"/>
              <a:t>Data from coral skeletons provide information about water temperature during the time the coral was growing</a:t>
            </a:r>
            <a:endParaRPr lang="en-US" sz="1200" dirty="0"/>
          </a:p>
        </p:txBody>
      </p:sp>
      <p:sp>
        <p:nvSpPr>
          <p:cNvPr id="9" name="TextBox 8"/>
          <p:cNvSpPr txBox="1"/>
          <p:nvPr/>
        </p:nvSpPr>
        <p:spPr>
          <a:xfrm>
            <a:off x="1471897" y="3225981"/>
            <a:ext cx="1937912" cy="1015663"/>
          </a:xfrm>
          <a:prstGeom prst="rect">
            <a:avLst/>
          </a:prstGeom>
          <a:noFill/>
        </p:spPr>
        <p:txBody>
          <a:bodyPr wrap="square" rtlCol="0">
            <a:spAutoFit/>
          </a:bodyPr>
          <a:lstStyle/>
          <a:p>
            <a:r>
              <a:rPr lang="en-US" sz="1200" dirty="0"/>
              <a:t>Sediment from lakes and ocean contains lots of clues about past climate in the forms of fossils and chemicals.</a:t>
            </a:r>
            <a:endParaRPr lang="en-US" sz="1200" dirty="0"/>
          </a:p>
        </p:txBody>
      </p:sp>
      <p:sp>
        <p:nvSpPr>
          <p:cNvPr id="11" name="TextBox 10"/>
          <p:cNvSpPr txBox="1"/>
          <p:nvPr/>
        </p:nvSpPr>
        <p:spPr>
          <a:xfrm>
            <a:off x="6624434" y="2612089"/>
            <a:ext cx="2403508" cy="830997"/>
          </a:xfrm>
          <a:prstGeom prst="rect">
            <a:avLst/>
          </a:prstGeom>
          <a:noFill/>
        </p:spPr>
        <p:txBody>
          <a:bodyPr wrap="square" rtlCol="0">
            <a:spAutoFit/>
          </a:bodyPr>
          <a:lstStyle/>
          <a:p>
            <a:r>
              <a:rPr lang="en-US" sz="1200" dirty="0"/>
              <a:t>Preserved pollen grains that were produced by plants thousands of years ago can tell scientists about past climate conditions.  </a:t>
            </a:r>
            <a:endParaRPr lang="en-US" sz="1200" dirty="0"/>
          </a:p>
        </p:txBody>
      </p:sp>
      <p:sp>
        <p:nvSpPr>
          <p:cNvPr id="14" name="TextBox 13"/>
          <p:cNvSpPr txBox="1"/>
          <p:nvPr/>
        </p:nvSpPr>
        <p:spPr>
          <a:xfrm>
            <a:off x="892538" y="5743925"/>
            <a:ext cx="2799164" cy="230832"/>
          </a:xfrm>
          <a:prstGeom prst="rect">
            <a:avLst/>
          </a:prstGeom>
          <a:noFill/>
        </p:spPr>
        <p:txBody>
          <a:bodyPr wrap="none" rtlCol="0">
            <a:spAutoFit/>
          </a:bodyPr>
          <a:lstStyle/>
          <a:p>
            <a:r>
              <a:rPr lang="en-US" sz="900" dirty="0">
                <a:hlinkClick r:id="rId7"/>
              </a:rPr>
              <a:t>https://www.ncdc.noaa.gov/news/what-are-proxy-data</a:t>
            </a:r>
            <a:endParaRPr lang="en-US" sz="900" dirty="0"/>
          </a:p>
        </p:txBody>
      </p:sp>
      <p:pic>
        <p:nvPicPr>
          <p:cNvPr id="25" name="Picture 24" descr="tulogo_c.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26" name="Picture 2" descr="MADECLE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248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data important in science?</a:t>
            </a:r>
            <a:endParaRPr lang="en-US" dirty="0"/>
          </a:p>
        </p:txBody>
      </p:sp>
      <p:sp>
        <p:nvSpPr>
          <p:cNvPr id="3" name="Content Placeholder 2"/>
          <p:cNvSpPr>
            <a:spLocks noGrp="1"/>
          </p:cNvSpPr>
          <p:nvPr>
            <p:ph idx="1"/>
          </p:nvPr>
        </p:nvSpPr>
        <p:spPr/>
        <p:txBody>
          <a:bodyPr/>
          <a:lstStyle/>
          <a:p>
            <a:endParaRPr lang="en-US"/>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694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data important </a:t>
            </a:r>
            <a:r>
              <a:rPr lang="en-US" smtClean="0"/>
              <a:t>in science?</a:t>
            </a:r>
            <a:endParaRPr lang="en-US"/>
          </a:p>
        </p:txBody>
      </p:sp>
      <p:sp>
        <p:nvSpPr>
          <p:cNvPr id="3" name="Content Placeholder 2"/>
          <p:cNvSpPr>
            <a:spLocks noGrp="1"/>
          </p:cNvSpPr>
          <p:nvPr>
            <p:ph idx="1"/>
          </p:nvPr>
        </p:nvSpPr>
        <p:spPr>
          <a:xfrm>
            <a:off x="628650" y="2226469"/>
            <a:ext cx="7886700" cy="3429000"/>
          </a:xfrm>
        </p:spPr>
        <p:txBody>
          <a:bodyPr/>
          <a:lstStyle/>
          <a:p>
            <a:r>
              <a:rPr lang="en-US" dirty="0" smtClean="0"/>
              <a:t>Scientists </a:t>
            </a:r>
            <a:r>
              <a:rPr lang="en-US" dirty="0"/>
              <a:t>rely on data to provide evidence to support their claims.  Data and evidence are critical in science. </a:t>
            </a:r>
          </a:p>
        </p:txBody>
      </p:sp>
      <p:pic>
        <p:nvPicPr>
          <p:cNvPr id="1026" name="Picture 2" descr="http://www.infinitdatum.com/wp-content/uploads/2014/11/big-data-trends-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1914" y="2974310"/>
            <a:ext cx="4946750" cy="27823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6"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823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076665"/>
            <a:ext cx="7886700" cy="994172"/>
          </a:xfrm>
        </p:spPr>
        <p:txBody>
          <a:bodyPr>
            <a:normAutofit fontScale="90000"/>
          </a:bodyPr>
          <a:lstStyle/>
          <a:p>
            <a:r>
              <a:rPr lang="en-US" dirty="0" smtClean="0"/>
              <a:t>Form expert groups for background research</a:t>
            </a:r>
            <a:endParaRPr lang="en-US" dirty="0"/>
          </a:p>
        </p:txBody>
      </p:sp>
      <p:sp>
        <p:nvSpPr>
          <p:cNvPr id="3" name="Content Placeholder 2"/>
          <p:cNvSpPr>
            <a:spLocks noGrp="1"/>
          </p:cNvSpPr>
          <p:nvPr>
            <p:ph idx="1"/>
          </p:nvPr>
        </p:nvSpPr>
        <p:spPr>
          <a:xfrm>
            <a:off x="291198" y="2121329"/>
            <a:ext cx="7886700" cy="3616439"/>
          </a:xfrm>
        </p:spPr>
        <p:txBody>
          <a:bodyPr>
            <a:normAutofit/>
          </a:bodyPr>
          <a:lstStyle/>
          <a:p>
            <a:pPr lvl="1"/>
            <a:r>
              <a:rPr lang="en-US" sz="2400" dirty="0"/>
              <a:t>What is pollen and how is it distributed? </a:t>
            </a:r>
            <a:endParaRPr lang="en-US" sz="2400" dirty="0"/>
          </a:p>
          <a:p>
            <a:pPr lvl="1"/>
            <a:endParaRPr lang="en-US" sz="2400" dirty="0"/>
          </a:p>
          <a:p>
            <a:pPr lvl="1"/>
            <a:r>
              <a:rPr lang="en-US" sz="2400" dirty="0"/>
              <a:t>What are sediment cores and how are they used by scientists</a:t>
            </a:r>
            <a:r>
              <a:rPr lang="en-US" sz="2400" dirty="0"/>
              <a:t>?</a:t>
            </a:r>
          </a:p>
          <a:p>
            <a:pPr lvl="1"/>
            <a:endParaRPr lang="en-US" sz="2400" dirty="0"/>
          </a:p>
          <a:p>
            <a:pPr lvl="1"/>
            <a:r>
              <a:rPr lang="en-US" sz="2400" dirty="0"/>
              <a:t>How do plant communities reflect local climate and climate change</a:t>
            </a:r>
            <a:r>
              <a:rPr lang="en-US" sz="2400" dirty="0"/>
              <a:t>?</a:t>
            </a:r>
          </a:p>
          <a:p>
            <a:pPr lvl="1"/>
            <a:endParaRPr lang="en-US" sz="2400" dirty="0"/>
          </a:p>
          <a:p>
            <a:pPr lvl="1"/>
            <a:r>
              <a:rPr lang="en-US" sz="2400" dirty="0"/>
              <a:t>How are proxy data used to learn about past climate?</a:t>
            </a:r>
            <a:endParaRPr lang="en-US" sz="2400" dirty="0"/>
          </a:p>
          <a:p>
            <a:endParaRPr lang="en-US" dirty="0"/>
          </a:p>
        </p:txBody>
      </p:sp>
      <p:pic>
        <p:nvPicPr>
          <p:cNvPr id="4" name="Picture 2" descr="http://www.wirecase.com/pictures/9013-1241695714_0_2.jpg"/>
          <p:cNvPicPr>
            <a:picLocks noChangeAspect="1" noChangeArrowheads="1"/>
          </p:cNvPicPr>
          <p:nvPr/>
        </p:nvPicPr>
        <p:blipFill rotWithShape="1">
          <a:blip r:embed="rId2">
            <a:extLst>
              <a:ext uri="{28A0092B-C50C-407E-A947-70E740481C1C}">
                <a14:useLocalDpi xmlns:a14="http://schemas.microsoft.com/office/drawing/2010/main" val="0"/>
              </a:ext>
            </a:extLst>
          </a:blip>
          <a:srcRect l="6355" t="17604" r="5541" b="12024"/>
          <a:stretch/>
        </p:blipFill>
        <p:spPr bwMode="auto">
          <a:xfrm>
            <a:off x="7413172" y="4427764"/>
            <a:ext cx="1730828" cy="1382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6"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60130" y="2204358"/>
            <a:ext cx="359228" cy="2449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p:cNvCxnSpPr/>
          <p:nvPr/>
        </p:nvCxnSpPr>
        <p:spPr>
          <a:xfrm flipV="1">
            <a:off x="7903028" y="1992085"/>
            <a:ext cx="465365" cy="21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045778" y="1992085"/>
            <a:ext cx="498023" cy="212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03028" y="2461532"/>
            <a:ext cx="465365" cy="257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045779" y="2449286"/>
            <a:ext cx="498022" cy="269421"/>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045778" y="1992086"/>
            <a:ext cx="1322615" cy="7388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71469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Placemat Graphic Organizer</a:t>
            </a:r>
            <a:endParaRPr lang="en-US" dirty="0"/>
          </a:p>
        </p:txBody>
      </p:sp>
      <p:grpSp>
        <p:nvGrpSpPr>
          <p:cNvPr id="14" name="Group 13"/>
          <p:cNvGrpSpPr/>
          <p:nvPr/>
        </p:nvGrpSpPr>
        <p:grpSpPr>
          <a:xfrm>
            <a:off x="2147208" y="2588078"/>
            <a:ext cx="5119007" cy="2792186"/>
            <a:chOff x="9394371" y="1513114"/>
            <a:chExt cx="1763486" cy="985156"/>
          </a:xfrm>
        </p:grpSpPr>
        <p:sp>
          <p:nvSpPr>
            <p:cNvPr id="4" name="Rectangle 3"/>
            <p:cNvSpPr/>
            <p:nvPr/>
          </p:nvSpPr>
          <p:spPr>
            <a:xfrm>
              <a:off x="10080172" y="1796143"/>
              <a:ext cx="478971" cy="326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p:cNvCxnSpPr/>
            <p:nvPr/>
          </p:nvCxnSpPr>
          <p:spPr>
            <a:xfrm flipV="1">
              <a:off x="10537371" y="1513114"/>
              <a:ext cx="620486" cy="28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9394371" y="1513114"/>
              <a:ext cx="664030" cy="28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537371" y="2139042"/>
              <a:ext cx="620486" cy="342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394371" y="2122715"/>
              <a:ext cx="664029" cy="35922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394371" y="1513114"/>
              <a:ext cx="1763486" cy="985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TextBox 14"/>
          <p:cNvSpPr txBox="1"/>
          <p:nvPr/>
        </p:nvSpPr>
        <p:spPr>
          <a:xfrm rot="10800000">
            <a:off x="4229100" y="3101312"/>
            <a:ext cx="1053193" cy="230832"/>
          </a:xfrm>
          <a:prstGeom prst="rect">
            <a:avLst/>
          </a:prstGeom>
          <a:noFill/>
        </p:spPr>
        <p:txBody>
          <a:bodyPr wrap="square" rtlCol="0">
            <a:spAutoFit/>
          </a:bodyPr>
          <a:lstStyle/>
          <a:p>
            <a:pPr algn="ctr"/>
            <a:r>
              <a:rPr lang="en-US" sz="900" dirty="0"/>
              <a:t>Pollen</a:t>
            </a:r>
            <a:endParaRPr lang="en-US" sz="900" dirty="0"/>
          </a:p>
        </p:txBody>
      </p:sp>
      <p:sp>
        <p:nvSpPr>
          <p:cNvPr id="16" name="TextBox 15"/>
          <p:cNvSpPr txBox="1"/>
          <p:nvPr/>
        </p:nvSpPr>
        <p:spPr>
          <a:xfrm rot="5400000">
            <a:off x="3064331" y="3591755"/>
            <a:ext cx="1053193" cy="507831"/>
          </a:xfrm>
          <a:prstGeom prst="rect">
            <a:avLst/>
          </a:prstGeom>
          <a:noFill/>
        </p:spPr>
        <p:txBody>
          <a:bodyPr wrap="square" rtlCol="0">
            <a:spAutoFit/>
          </a:bodyPr>
          <a:lstStyle/>
          <a:p>
            <a:pPr algn="ctr"/>
            <a:r>
              <a:rPr lang="en-US" sz="900" dirty="0"/>
              <a:t>Plant Communities and Climate</a:t>
            </a:r>
            <a:endParaRPr lang="en-US" sz="900" dirty="0"/>
          </a:p>
        </p:txBody>
      </p:sp>
      <p:sp>
        <p:nvSpPr>
          <p:cNvPr id="17" name="TextBox 16"/>
          <p:cNvSpPr txBox="1"/>
          <p:nvPr/>
        </p:nvSpPr>
        <p:spPr>
          <a:xfrm rot="16200000">
            <a:off x="5244059" y="3720107"/>
            <a:ext cx="1053193" cy="230832"/>
          </a:xfrm>
          <a:prstGeom prst="rect">
            <a:avLst/>
          </a:prstGeom>
          <a:noFill/>
        </p:spPr>
        <p:txBody>
          <a:bodyPr wrap="square" rtlCol="0">
            <a:spAutoFit/>
          </a:bodyPr>
          <a:lstStyle/>
          <a:p>
            <a:pPr algn="ctr"/>
            <a:r>
              <a:rPr lang="en-US" sz="900" dirty="0"/>
              <a:t>Sediment Cores</a:t>
            </a:r>
            <a:endParaRPr lang="en-US" sz="900" dirty="0"/>
          </a:p>
        </p:txBody>
      </p:sp>
      <p:sp>
        <p:nvSpPr>
          <p:cNvPr id="18" name="TextBox 17"/>
          <p:cNvSpPr txBox="1"/>
          <p:nvPr/>
        </p:nvSpPr>
        <p:spPr>
          <a:xfrm>
            <a:off x="4306511" y="4390400"/>
            <a:ext cx="1053193" cy="369332"/>
          </a:xfrm>
          <a:prstGeom prst="rect">
            <a:avLst/>
          </a:prstGeom>
          <a:noFill/>
        </p:spPr>
        <p:txBody>
          <a:bodyPr wrap="square" rtlCol="0">
            <a:spAutoFit/>
          </a:bodyPr>
          <a:lstStyle/>
          <a:p>
            <a:pPr algn="ctr"/>
            <a:r>
              <a:rPr lang="en-US" sz="900" dirty="0"/>
              <a:t>Climate Proxy Data</a:t>
            </a:r>
            <a:endParaRPr lang="en-US" sz="900" dirty="0"/>
          </a:p>
        </p:txBody>
      </p:sp>
      <p:sp>
        <p:nvSpPr>
          <p:cNvPr id="19" name="TextBox 18"/>
          <p:cNvSpPr txBox="1"/>
          <p:nvPr/>
        </p:nvSpPr>
        <p:spPr>
          <a:xfrm>
            <a:off x="4265538" y="3390258"/>
            <a:ext cx="1053193" cy="784830"/>
          </a:xfrm>
          <a:prstGeom prst="rect">
            <a:avLst/>
          </a:prstGeom>
          <a:noFill/>
        </p:spPr>
        <p:txBody>
          <a:bodyPr wrap="square" rtlCol="0">
            <a:spAutoFit/>
          </a:bodyPr>
          <a:lstStyle/>
          <a:p>
            <a:pPr algn="ctr"/>
            <a:r>
              <a:rPr lang="en-US" sz="900" i="1" dirty="0"/>
              <a:t>How can we infer past climates from the plants that were growing in an area</a:t>
            </a:r>
            <a:r>
              <a:rPr lang="en-US" sz="900" i="1" dirty="0"/>
              <a:t>? </a:t>
            </a:r>
            <a:endParaRPr lang="en-US" sz="900" dirty="0"/>
          </a:p>
        </p:txBody>
      </p:sp>
    </p:spTree>
    <p:extLst>
      <p:ext uri="{BB962C8B-B14F-4D97-AF65-F5344CB8AC3E}">
        <p14:creationId xmlns:p14="http://schemas.microsoft.com/office/powerpoint/2010/main" val="2441910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Write down 3 observations for the cartoon.  Observations are what you can detect with your five senses.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1652" y="2580554"/>
            <a:ext cx="2515993" cy="3174590"/>
          </a:xfrm>
          <a:prstGeom prst="rect">
            <a:avLst/>
          </a:prstGeom>
        </p:spPr>
      </p:pic>
      <p:pic>
        <p:nvPicPr>
          <p:cNvPr id="4" name="Picture 3"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219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1" y="857251"/>
            <a:ext cx="7886700" cy="994172"/>
          </a:xfrm>
        </p:spPr>
        <p:txBody>
          <a:bodyPr/>
          <a:lstStyle/>
          <a:p>
            <a:r>
              <a:rPr lang="en-US" dirty="0" smtClean="0"/>
              <a:t>Expert Groups</a:t>
            </a:r>
            <a:endParaRPr lang="en-US" dirty="0"/>
          </a:p>
        </p:txBody>
      </p:sp>
      <p:sp>
        <p:nvSpPr>
          <p:cNvPr id="3" name="Content Placeholder 2"/>
          <p:cNvSpPr>
            <a:spLocks noGrp="1"/>
          </p:cNvSpPr>
          <p:nvPr>
            <p:ph idx="1"/>
          </p:nvPr>
        </p:nvSpPr>
        <p:spPr>
          <a:xfrm>
            <a:off x="21401" y="2268458"/>
            <a:ext cx="1798067" cy="3263504"/>
          </a:xfrm>
        </p:spPr>
        <p:txBody>
          <a:bodyPr>
            <a:normAutofit/>
          </a:bodyPr>
          <a:lstStyle/>
          <a:p>
            <a:pPr marL="0" indent="0" algn="ctr">
              <a:buNone/>
            </a:pPr>
            <a:r>
              <a:rPr lang="en-US" b="1" u="sng" dirty="0" smtClean="0"/>
              <a:t>Pollen</a:t>
            </a:r>
          </a:p>
          <a:p>
            <a:pPr marL="0" indent="0" algn="ctr">
              <a:buNone/>
            </a:pPr>
            <a:endParaRPr lang="en-US" dirty="0"/>
          </a:p>
          <a:p>
            <a:pPr marL="0" indent="0" algn="ctr">
              <a:buNone/>
            </a:pPr>
            <a:r>
              <a:rPr lang="en-US" dirty="0" smtClean="0"/>
              <a:t>…</a:t>
            </a:r>
            <a:endParaRPr lang="en-US" dirty="0"/>
          </a:p>
          <a:p>
            <a:pPr marL="0" indent="0" algn="ctr">
              <a:buNone/>
            </a:pPr>
            <a:endParaRPr lang="en-US" dirty="0" smtClean="0">
              <a:solidFill>
                <a:schemeClr val="accent1">
                  <a:lumMod val="50000"/>
                </a:schemeClr>
              </a:solidFill>
            </a:endParaRPr>
          </a:p>
          <a:p>
            <a:pPr marL="0" indent="0" algn="ctr">
              <a:buNone/>
            </a:pPr>
            <a:endParaRPr lang="en-US" dirty="0" smtClean="0">
              <a:solidFill>
                <a:schemeClr val="accent1">
                  <a:lumMod val="50000"/>
                </a:schemeClr>
              </a:solidFill>
            </a:endParaRPr>
          </a:p>
          <a:p>
            <a:pPr marL="0" indent="0" algn="ctr">
              <a:buNone/>
            </a:pPr>
            <a:r>
              <a:rPr lang="en-US" dirty="0" smtClean="0"/>
              <a:t>	</a:t>
            </a:r>
            <a:endParaRPr lang="en-US" dirty="0"/>
          </a:p>
        </p:txBody>
      </p:sp>
      <p:sp>
        <p:nvSpPr>
          <p:cNvPr id="4" name="Content Placeholder 2"/>
          <p:cNvSpPr txBox="1">
            <a:spLocks/>
          </p:cNvSpPr>
          <p:nvPr/>
        </p:nvSpPr>
        <p:spPr>
          <a:xfrm>
            <a:off x="2033541" y="2268458"/>
            <a:ext cx="2477277"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u="sng" dirty="0"/>
              <a:t>Plant Communities and Ecosystems</a:t>
            </a:r>
          </a:p>
          <a:p>
            <a:pPr marL="0" indent="0" algn="ctr">
              <a:buNone/>
            </a:pPr>
            <a:r>
              <a:rPr lang="en-US" sz="2100" dirty="0"/>
              <a:t>…</a:t>
            </a:r>
            <a:endParaRPr lang="en-US" sz="2100" dirty="0"/>
          </a:p>
          <a:p>
            <a:pPr marL="0" indent="0" algn="ctr">
              <a:buNone/>
            </a:pPr>
            <a:r>
              <a:rPr lang="en-US" sz="2100" dirty="0">
                <a:solidFill>
                  <a:schemeClr val="accent1">
                    <a:lumMod val="50000"/>
                  </a:schemeClr>
                </a:solidFill>
              </a:rPr>
              <a:t/>
            </a:r>
            <a:br>
              <a:rPr lang="en-US" sz="2100" dirty="0">
                <a:solidFill>
                  <a:schemeClr val="accent1">
                    <a:lumMod val="50000"/>
                  </a:schemeClr>
                </a:solidFill>
              </a:rPr>
            </a:br>
            <a:endParaRPr lang="en-US" sz="2100" dirty="0"/>
          </a:p>
        </p:txBody>
      </p:sp>
      <p:sp>
        <p:nvSpPr>
          <p:cNvPr id="5" name="Content Placeholder 2"/>
          <p:cNvSpPr txBox="1">
            <a:spLocks/>
          </p:cNvSpPr>
          <p:nvPr/>
        </p:nvSpPr>
        <p:spPr>
          <a:xfrm>
            <a:off x="4724891" y="2268458"/>
            <a:ext cx="1998714"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u="sng" dirty="0"/>
              <a:t>Sediment Cores</a:t>
            </a:r>
          </a:p>
          <a:p>
            <a:pPr marL="0" indent="0" algn="ctr">
              <a:buNone/>
            </a:pPr>
            <a:r>
              <a:rPr lang="en-US" sz="2100" dirty="0"/>
              <a:t>…</a:t>
            </a:r>
            <a:endParaRPr lang="en-US" sz="2100" dirty="0"/>
          </a:p>
          <a:p>
            <a:pPr marL="0" indent="0" algn="ctr">
              <a:buNone/>
            </a:pPr>
            <a:endParaRPr lang="en-US" sz="2100" dirty="0">
              <a:solidFill>
                <a:schemeClr val="accent1">
                  <a:lumMod val="50000"/>
                </a:schemeClr>
              </a:solidFill>
            </a:endParaRPr>
          </a:p>
        </p:txBody>
      </p:sp>
      <p:sp>
        <p:nvSpPr>
          <p:cNvPr id="6" name="Content Placeholder 2"/>
          <p:cNvSpPr txBox="1">
            <a:spLocks/>
          </p:cNvSpPr>
          <p:nvPr/>
        </p:nvSpPr>
        <p:spPr>
          <a:xfrm>
            <a:off x="6937678" y="2268458"/>
            <a:ext cx="2108348"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u="sng" dirty="0"/>
              <a:t>Proxy Data</a:t>
            </a:r>
          </a:p>
          <a:p>
            <a:pPr marL="0" indent="0" algn="ctr">
              <a:buNone/>
            </a:pPr>
            <a:r>
              <a:rPr lang="en-US" sz="2100" dirty="0"/>
              <a:t>…</a:t>
            </a:r>
            <a:endParaRPr lang="en-US" sz="2100" dirty="0"/>
          </a:p>
          <a:p>
            <a:pPr algn="ctr"/>
            <a:endParaRPr lang="en-US" sz="2100" dirty="0">
              <a:solidFill>
                <a:schemeClr val="accent1">
                  <a:lumMod val="50000"/>
                </a:schemeClr>
              </a:solidFill>
            </a:endParaRPr>
          </a:p>
          <a:p>
            <a:endParaRPr lang="en-US" sz="2100" dirty="0"/>
          </a:p>
        </p:txBody>
      </p:sp>
      <p:pic>
        <p:nvPicPr>
          <p:cNvPr id="8" name="Picture 7"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9"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12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74637"/>
            <a:ext cx="7886700" cy="994172"/>
          </a:xfrm>
        </p:spPr>
        <p:txBody>
          <a:bodyPr>
            <a:normAutofit fontScale="90000"/>
          </a:bodyPr>
          <a:lstStyle/>
          <a:p>
            <a:r>
              <a:rPr lang="en-US" dirty="0"/>
              <a:t>Form sharing </a:t>
            </a:r>
            <a:r>
              <a:rPr lang="en-US" dirty="0" smtClean="0"/>
              <a:t>groups to answer Challenge Question</a:t>
            </a:r>
            <a:endParaRPr lang="en-US" dirty="0"/>
          </a:p>
        </p:txBody>
      </p:sp>
      <p:sp>
        <p:nvSpPr>
          <p:cNvPr id="3" name="Content Placeholder 2"/>
          <p:cNvSpPr>
            <a:spLocks noGrp="1"/>
          </p:cNvSpPr>
          <p:nvPr>
            <p:ph idx="1"/>
          </p:nvPr>
        </p:nvSpPr>
        <p:spPr>
          <a:xfrm>
            <a:off x="5004708" y="2231776"/>
            <a:ext cx="3834492" cy="3416957"/>
          </a:xfrm>
        </p:spPr>
        <p:txBody>
          <a:bodyPr>
            <a:normAutofit fontScale="92500" lnSpcReduction="10000"/>
          </a:bodyPr>
          <a:lstStyle/>
          <a:p>
            <a:endParaRPr lang="en-US" dirty="0"/>
          </a:p>
          <a:p>
            <a:pPr marL="0" indent="0">
              <a:buNone/>
            </a:pPr>
            <a:r>
              <a:rPr lang="en-US" sz="2400" dirty="0"/>
              <a:t>Make sure to include information in your answer from each of the topics represented by your experts on:</a:t>
            </a:r>
          </a:p>
          <a:p>
            <a:pPr marL="0" indent="0">
              <a:buNone/>
            </a:pPr>
            <a:endParaRPr lang="en-US" sz="2400" dirty="0"/>
          </a:p>
          <a:p>
            <a:pPr lvl="1"/>
            <a:r>
              <a:rPr lang="en-US" sz="2100" dirty="0"/>
              <a:t>Pollen</a:t>
            </a:r>
          </a:p>
          <a:p>
            <a:pPr lvl="1"/>
            <a:r>
              <a:rPr lang="en-US" sz="2100" dirty="0"/>
              <a:t>Plant Communities</a:t>
            </a:r>
          </a:p>
          <a:p>
            <a:pPr lvl="1"/>
            <a:r>
              <a:rPr lang="en-US" sz="2100" dirty="0"/>
              <a:t>Sediment Cores</a:t>
            </a:r>
          </a:p>
          <a:p>
            <a:pPr lvl="1"/>
            <a:r>
              <a:rPr lang="en-US" sz="2100" dirty="0"/>
              <a:t>Proxy Data</a:t>
            </a:r>
            <a:endParaRPr lang="en-US" sz="2100" dirty="0"/>
          </a:p>
          <a:p>
            <a:pPr lvl="1"/>
            <a:endParaRPr lang="en-US" dirty="0" smtClean="0"/>
          </a:p>
          <a:p>
            <a:pPr lvl="1"/>
            <a:endParaRPr lang="en-US" dirty="0" smtClean="0"/>
          </a:p>
        </p:txBody>
      </p:sp>
      <p:sp>
        <p:nvSpPr>
          <p:cNvPr id="5" name="Oval Callout 4"/>
          <p:cNvSpPr/>
          <p:nvPr/>
        </p:nvSpPr>
        <p:spPr>
          <a:xfrm>
            <a:off x="195945" y="2422072"/>
            <a:ext cx="4299857" cy="2013857"/>
          </a:xfrm>
          <a:prstGeom prst="wedgeEllipseCallout">
            <a:avLst>
              <a:gd name="adj1" fmla="val 58914"/>
              <a:gd name="adj2" fmla="val 625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598716" y="2805753"/>
            <a:ext cx="3624943" cy="1269578"/>
          </a:xfrm>
          <a:prstGeom prst="rect">
            <a:avLst/>
          </a:prstGeom>
          <a:noFill/>
        </p:spPr>
        <p:txBody>
          <a:bodyPr wrap="square" rtlCol="0">
            <a:spAutoFit/>
          </a:bodyPr>
          <a:lstStyle/>
          <a:p>
            <a:r>
              <a:rPr lang="en-US" sz="2100" i="1" dirty="0"/>
              <a:t>How can we infer past climates from the plants that were growing in an area?  </a:t>
            </a:r>
            <a:endParaRPr lang="en-US" sz="2100" dirty="0"/>
          </a:p>
          <a:p>
            <a:endParaRPr lang="en-US" sz="1350" dirty="0"/>
          </a:p>
        </p:txBody>
      </p:sp>
      <p:pic>
        <p:nvPicPr>
          <p:cNvPr id="7" name="Picture 6"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8"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15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Groups</a:t>
            </a:r>
            <a:endParaRPr lang="en-US" dirty="0"/>
          </a:p>
        </p:txBody>
      </p:sp>
      <p:sp>
        <p:nvSpPr>
          <p:cNvPr id="3" name="Content Placeholder 2"/>
          <p:cNvSpPr>
            <a:spLocks noGrp="1"/>
          </p:cNvSpPr>
          <p:nvPr>
            <p:ph idx="1"/>
          </p:nvPr>
        </p:nvSpPr>
        <p:spPr>
          <a:xfrm>
            <a:off x="193596" y="2301716"/>
            <a:ext cx="1394167" cy="3263504"/>
          </a:xfrm>
        </p:spPr>
        <p:txBody>
          <a:bodyPr/>
          <a:lstStyle/>
          <a:p>
            <a:pPr marL="0" indent="0">
              <a:buNone/>
            </a:pPr>
            <a:r>
              <a:rPr lang="en-US" dirty="0" smtClean="0"/>
              <a:t>Group 1</a:t>
            </a:r>
          </a:p>
          <a:p>
            <a:pPr marL="0" indent="0">
              <a:buNone/>
            </a:pPr>
            <a:r>
              <a:rPr lang="en-US" dirty="0" smtClean="0"/>
              <a:t>…	</a:t>
            </a:r>
            <a:endParaRPr lang="en-US" dirty="0"/>
          </a:p>
        </p:txBody>
      </p:sp>
      <p:sp>
        <p:nvSpPr>
          <p:cNvPr id="4" name="Content Placeholder 2"/>
          <p:cNvSpPr txBox="1">
            <a:spLocks/>
          </p:cNvSpPr>
          <p:nvPr/>
        </p:nvSpPr>
        <p:spPr>
          <a:xfrm>
            <a:off x="1705927" y="2301716"/>
            <a:ext cx="1394168"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Group 2</a:t>
            </a:r>
          </a:p>
          <a:p>
            <a:pPr marL="0" indent="0">
              <a:buNone/>
            </a:pPr>
            <a:r>
              <a:rPr lang="en-US" sz="2100" dirty="0"/>
              <a:t>…</a:t>
            </a:r>
            <a:endParaRPr lang="en-US" sz="2100" dirty="0"/>
          </a:p>
        </p:txBody>
      </p:sp>
      <p:sp>
        <p:nvSpPr>
          <p:cNvPr id="5" name="Content Placeholder 2"/>
          <p:cNvSpPr txBox="1">
            <a:spLocks/>
          </p:cNvSpPr>
          <p:nvPr/>
        </p:nvSpPr>
        <p:spPr>
          <a:xfrm>
            <a:off x="3218259" y="2301716"/>
            <a:ext cx="1265873"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Group 3</a:t>
            </a:r>
          </a:p>
          <a:p>
            <a:pPr marL="0" indent="0">
              <a:buNone/>
            </a:pPr>
            <a:r>
              <a:rPr lang="en-US" sz="2100" dirty="0"/>
              <a:t>…</a:t>
            </a:r>
            <a:endParaRPr lang="en-US" sz="2100" dirty="0"/>
          </a:p>
        </p:txBody>
      </p:sp>
      <p:sp>
        <p:nvSpPr>
          <p:cNvPr id="6" name="Content Placeholder 2"/>
          <p:cNvSpPr txBox="1">
            <a:spLocks/>
          </p:cNvSpPr>
          <p:nvPr/>
        </p:nvSpPr>
        <p:spPr>
          <a:xfrm>
            <a:off x="4730590" y="2301716"/>
            <a:ext cx="1265873"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Group 4</a:t>
            </a:r>
          </a:p>
          <a:p>
            <a:pPr marL="0" indent="0">
              <a:buNone/>
            </a:pPr>
            <a:r>
              <a:rPr lang="en-US" sz="2100" dirty="0"/>
              <a:t>…</a:t>
            </a:r>
            <a:endParaRPr lang="en-US" sz="1350" dirty="0"/>
          </a:p>
        </p:txBody>
      </p:sp>
      <p:sp>
        <p:nvSpPr>
          <p:cNvPr id="7" name="Content Placeholder 2"/>
          <p:cNvSpPr txBox="1">
            <a:spLocks/>
          </p:cNvSpPr>
          <p:nvPr/>
        </p:nvSpPr>
        <p:spPr>
          <a:xfrm>
            <a:off x="6242922" y="2301716"/>
            <a:ext cx="1265873"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Group 5</a:t>
            </a:r>
          </a:p>
          <a:p>
            <a:pPr marL="0" indent="0">
              <a:buNone/>
            </a:pPr>
            <a:r>
              <a:rPr lang="en-US" sz="2100" dirty="0"/>
              <a:t>…</a:t>
            </a:r>
            <a:endParaRPr lang="en-US" sz="2100" dirty="0"/>
          </a:p>
        </p:txBody>
      </p:sp>
      <p:sp>
        <p:nvSpPr>
          <p:cNvPr id="8" name="Content Placeholder 2"/>
          <p:cNvSpPr txBox="1">
            <a:spLocks/>
          </p:cNvSpPr>
          <p:nvPr/>
        </p:nvSpPr>
        <p:spPr>
          <a:xfrm>
            <a:off x="7592786" y="2301716"/>
            <a:ext cx="1428342"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Group 6</a:t>
            </a:r>
          </a:p>
          <a:p>
            <a:pPr marL="0" indent="0">
              <a:buNone/>
            </a:pPr>
            <a:r>
              <a:rPr lang="en-US" sz="2100" dirty="0"/>
              <a:t>…</a:t>
            </a:r>
          </a:p>
        </p:txBody>
      </p:sp>
      <p:pic>
        <p:nvPicPr>
          <p:cNvPr id="10" name="Picture 9"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spTree>
    <p:extLst>
      <p:ext uri="{BB962C8B-B14F-4D97-AF65-F5344CB8AC3E}">
        <p14:creationId xmlns:p14="http://schemas.microsoft.com/office/powerpoint/2010/main" val="2051783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913220" y="1713958"/>
            <a:ext cx="1291026" cy="1668645"/>
            <a:chOff x="1181328" y="1084716"/>
            <a:chExt cx="2083933" cy="2486181"/>
          </a:xfrm>
        </p:grpSpPr>
        <p:pic>
          <p:nvPicPr>
            <p:cNvPr id="5" name="Picture 4" descr="KN223-02 GC1 u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328" y="1084716"/>
              <a:ext cx="2083933" cy="2425927"/>
            </a:xfrm>
            <a:prstGeom prst="rect">
              <a:avLst/>
            </a:prstGeom>
            <a:noFill/>
            <a:ln>
              <a:noFill/>
            </a:ln>
          </p:spPr>
        </p:pic>
        <p:sp>
          <p:nvSpPr>
            <p:cNvPr id="16" name="TextBox 15"/>
            <p:cNvSpPr txBox="1"/>
            <p:nvPr/>
          </p:nvSpPr>
          <p:spPr>
            <a:xfrm>
              <a:off x="1181328" y="3072013"/>
              <a:ext cx="2083933" cy="498884"/>
            </a:xfrm>
            <a:prstGeom prst="rect">
              <a:avLst/>
            </a:prstGeom>
            <a:noFill/>
          </p:spPr>
          <p:txBody>
            <a:bodyPr wrap="square" rtlCol="0">
              <a:spAutoFit/>
            </a:bodyPr>
            <a:lstStyle/>
            <a:p>
              <a:r>
                <a:rPr lang="en-US" sz="788" dirty="0"/>
                <a:t>https://researcherridge2014.wordpress.com</a:t>
              </a:r>
            </a:p>
          </p:txBody>
        </p:sp>
      </p:grpSp>
      <p:grpSp>
        <p:nvGrpSpPr>
          <p:cNvPr id="30" name="Group 29"/>
          <p:cNvGrpSpPr/>
          <p:nvPr/>
        </p:nvGrpSpPr>
        <p:grpSpPr>
          <a:xfrm>
            <a:off x="491948" y="1584660"/>
            <a:ext cx="2541474" cy="1909885"/>
            <a:chOff x="7948587" y="777852"/>
            <a:chExt cx="3388632" cy="2546512"/>
          </a:xfrm>
        </p:grpSpPr>
        <p:pic>
          <p:nvPicPr>
            <p:cNvPr id="7" name="Picture 6" descr="https://upload.wikimedia.org/wikipedia/commons/thumb/2/2a/Misc_pollen_colorized.jpg/800px-Misc_pollen_colorize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8587" y="777852"/>
              <a:ext cx="3300210" cy="2515734"/>
            </a:xfrm>
            <a:prstGeom prst="rect">
              <a:avLst/>
            </a:prstGeom>
            <a:noFill/>
            <a:ln>
              <a:noFill/>
            </a:ln>
          </p:spPr>
        </p:pic>
        <p:sp>
          <p:nvSpPr>
            <p:cNvPr id="17" name="TextBox 16"/>
            <p:cNvSpPr txBox="1"/>
            <p:nvPr/>
          </p:nvSpPr>
          <p:spPr>
            <a:xfrm>
              <a:off x="7948587" y="3047365"/>
              <a:ext cx="3388632" cy="276999"/>
            </a:xfrm>
            <a:prstGeom prst="rect">
              <a:avLst/>
            </a:prstGeom>
            <a:noFill/>
          </p:spPr>
          <p:txBody>
            <a:bodyPr wrap="square" rtlCol="0">
              <a:spAutoFit/>
            </a:bodyPr>
            <a:lstStyle/>
            <a:p>
              <a:r>
                <a:rPr lang="en-US" sz="750" dirty="0">
                  <a:solidFill>
                    <a:schemeClr val="bg1">
                      <a:lumMod val="50000"/>
                    </a:schemeClr>
                  </a:solidFill>
                </a:rPr>
                <a:t>Dartmouth Electron Microscope Facility, Dartmouth </a:t>
              </a:r>
              <a:r>
                <a:rPr lang="en-US" sz="750" dirty="0">
                  <a:solidFill>
                    <a:schemeClr val="bg1">
                      <a:lumMod val="50000"/>
                    </a:schemeClr>
                  </a:solidFill>
                </a:rPr>
                <a:t>College</a:t>
              </a:r>
              <a:endParaRPr lang="en-US" sz="750" dirty="0">
                <a:solidFill>
                  <a:schemeClr val="bg1">
                    <a:lumMod val="50000"/>
                  </a:schemeClr>
                </a:solidFill>
              </a:endParaRPr>
            </a:p>
          </p:txBody>
        </p:sp>
      </p:grpSp>
      <p:grpSp>
        <p:nvGrpSpPr>
          <p:cNvPr id="27" name="Group 26"/>
          <p:cNvGrpSpPr/>
          <p:nvPr/>
        </p:nvGrpSpPr>
        <p:grpSpPr>
          <a:xfrm>
            <a:off x="3940933" y="1790255"/>
            <a:ext cx="1553596" cy="1591026"/>
            <a:chOff x="682624" y="4133793"/>
            <a:chExt cx="2071461" cy="2121368"/>
          </a:xfrm>
        </p:grpSpPr>
        <p:pic>
          <p:nvPicPr>
            <p:cNvPr id="9" name="Picture 8" descr="C:\Users\stmary\Dropbox\Mary Work\2015_2016_Climate Act and Wrkshops_mks\FY16 Climate Literacy\pollen activity_chesapeake bay\Most recent draft_10Feb16\pollen pics\Honey Beea091014.jpg"/>
            <p:cNvPicPr/>
            <p:nvPr/>
          </p:nvPicPr>
          <p:blipFill rotWithShape="1">
            <a:blip r:embed="rId4" cstate="print">
              <a:extLst>
                <a:ext uri="{28A0092B-C50C-407E-A947-70E740481C1C}">
                  <a14:useLocalDpi xmlns:a14="http://schemas.microsoft.com/office/drawing/2010/main" val="0"/>
                </a:ext>
              </a:extLst>
            </a:blip>
            <a:srcRect l="20482" t="17497" r="8211" b="9749"/>
            <a:stretch/>
          </p:blipFill>
          <p:spPr bwMode="auto">
            <a:xfrm>
              <a:off x="682624" y="4133793"/>
              <a:ext cx="2071461" cy="1967480"/>
            </a:xfrm>
            <a:prstGeom prst="rect">
              <a:avLst/>
            </a:prstGeom>
            <a:noFill/>
            <a:ln>
              <a:noFill/>
            </a:ln>
            <a:extLst>
              <a:ext uri="{53640926-AAD7-44D8-BBD7-CCE9431645EC}">
                <a14:shadowObscured xmlns:a14="http://schemas.microsoft.com/office/drawing/2010/main"/>
              </a:ext>
            </a:extLst>
          </p:spPr>
        </p:pic>
        <p:sp>
          <p:nvSpPr>
            <p:cNvPr id="18" name="TextBox 17"/>
            <p:cNvSpPr txBox="1"/>
            <p:nvPr/>
          </p:nvSpPr>
          <p:spPr>
            <a:xfrm>
              <a:off x="1912709" y="5885829"/>
              <a:ext cx="841376" cy="369332"/>
            </a:xfrm>
            <a:prstGeom prst="rect">
              <a:avLst/>
            </a:prstGeom>
            <a:noFill/>
          </p:spPr>
          <p:txBody>
            <a:bodyPr wrap="square" rtlCol="0">
              <a:spAutoFit/>
            </a:bodyPr>
            <a:lstStyle/>
            <a:p>
              <a:r>
                <a:rPr lang="en-US" sz="600" dirty="0"/>
                <a:t>Frode Jacobsen</a:t>
              </a:r>
              <a:endParaRPr lang="en-US" sz="600" dirty="0"/>
            </a:p>
          </p:txBody>
        </p:sp>
      </p:grpSp>
      <p:grpSp>
        <p:nvGrpSpPr>
          <p:cNvPr id="29" name="Group 28"/>
          <p:cNvGrpSpPr/>
          <p:nvPr/>
        </p:nvGrpSpPr>
        <p:grpSpPr>
          <a:xfrm rot="16200000">
            <a:off x="1458626" y="3700605"/>
            <a:ext cx="778669" cy="2712025"/>
            <a:chOff x="4322173" y="535871"/>
            <a:chExt cx="1038225" cy="3616034"/>
          </a:xfrm>
        </p:grpSpPr>
        <p:pic>
          <p:nvPicPr>
            <p:cNvPr id="4" name="Picture 3"/>
            <p:cNvPicPr/>
            <p:nvPr/>
          </p:nvPicPr>
          <p:blipFill rotWithShape="1">
            <a:blip r:embed="rId5" cstate="print"/>
            <a:srcRect t="26254" b="47236"/>
            <a:stretch/>
          </p:blipFill>
          <p:spPr bwMode="auto">
            <a:xfrm rot="5400000">
              <a:off x="3079478" y="1778566"/>
              <a:ext cx="3523615" cy="103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4322173" y="3705458"/>
              <a:ext cx="686662" cy="446447"/>
            </a:xfrm>
            <a:prstGeom prst="rect">
              <a:avLst/>
            </a:prstGeom>
            <a:noFill/>
          </p:spPr>
          <p:txBody>
            <a:bodyPr wrap="square" rtlCol="0">
              <a:spAutoFit/>
            </a:bodyPr>
            <a:lstStyle/>
            <a:p>
              <a:r>
                <a:rPr lang="en-US" sz="788" dirty="0"/>
                <a:t>G. Brush</a:t>
              </a:r>
              <a:endParaRPr lang="en-US" sz="788" dirty="0"/>
            </a:p>
          </p:txBody>
        </p:sp>
      </p:grpSp>
      <p:grpSp>
        <p:nvGrpSpPr>
          <p:cNvPr id="26" name="Group 25"/>
          <p:cNvGrpSpPr/>
          <p:nvPr/>
        </p:nvGrpSpPr>
        <p:grpSpPr>
          <a:xfrm>
            <a:off x="4958263" y="3612082"/>
            <a:ext cx="3018083" cy="2205968"/>
            <a:chOff x="7318791" y="3680028"/>
            <a:chExt cx="4024110" cy="2941290"/>
          </a:xfrm>
        </p:grpSpPr>
        <p:grpSp>
          <p:nvGrpSpPr>
            <p:cNvPr id="15" name="Group 14"/>
            <p:cNvGrpSpPr/>
            <p:nvPr/>
          </p:nvGrpSpPr>
          <p:grpSpPr>
            <a:xfrm>
              <a:off x="7630659" y="3680028"/>
              <a:ext cx="1367971" cy="1531278"/>
              <a:chOff x="4543425" y="4064340"/>
              <a:chExt cx="1552575" cy="1828800"/>
            </a:xfrm>
          </p:grpSpPr>
          <p:pic>
            <p:nvPicPr>
              <p:cNvPr id="3074" name="Picture 2" descr="http://www.backgroundsy.com/file/large/yellow-sig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38" r="18590"/>
              <a:stretch/>
            </p:blipFill>
            <p:spPr bwMode="auto">
              <a:xfrm>
                <a:off x="4543425" y="4064340"/>
                <a:ext cx="1552575"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4763251" y="4640441"/>
                <a:ext cx="1183367" cy="808667"/>
              </a:xfrm>
              <a:prstGeom prst="rect">
                <a:avLst/>
              </a:prstGeom>
              <a:noFill/>
            </p:spPr>
            <p:txBody>
              <a:bodyPr wrap="square" rtlCol="0">
                <a:spAutoFit/>
              </a:bodyPr>
              <a:lstStyle/>
              <a:p>
                <a:pPr algn="ctr"/>
                <a:r>
                  <a:rPr lang="en-US" sz="900" dirty="0"/>
                  <a:t>Plant Communities</a:t>
                </a:r>
                <a:endParaRPr lang="en-US" sz="900" dirty="0"/>
              </a:p>
            </p:txBody>
          </p:sp>
        </p:grpSp>
        <p:grpSp>
          <p:nvGrpSpPr>
            <p:cNvPr id="25" name="Group 24"/>
            <p:cNvGrpSpPr/>
            <p:nvPr/>
          </p:nvGrpSpPr>
          <p:grpSpPr>
            <a:xfrm>
              <a:off x="9464618" y="5168456"/>
              <a:ext cx="1859655" cy="1452862"/>
              <a:chOff x="7376897" y="4418402"/>
              <a:chExt cx="1859655" cy="1452862"/>
            </a:xfrm>
          </p:grpSpPr>
          <p:pic>
            <p:nvPicPr>
              <p:cNvPr id="11" name="Picture 10" descr="http://w3.marietta.edu/%7Ebiol/biomes/images/deciduous/dysart_woods_2466w.jpg"/>
              <p:cNvPicPr/>
              <p:nvPr/>
            </p:nvPicPr>
            <p:blipFill rotWithShape="1">
              <a:blip r:embed="rId7">
                <a:extLst>
                  <a:ext uri="{28A0092B-C50C-407E-A947-70E740481C1C}">
                    <a14:useLocalDpi xmlns:a14="http://schemas.microsoft.com/office/drawing/2010/main" val="0"/>
                  </a:ext>
                </a:extLst>
              </a:blip>
              <a:srcRect l="14588" r="48962"/>
              <a:stretch/>
            </p:blipFill>
            <p:spPr bwMode="auto">
              <a:xfrm>
                <a:off x="7376897" y="4418402"/>
                <a:ext cx="1859655" cy="1415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0" name="TextBox 19"/>
              <p:cNvSpPr txBox="1"/>
              <p:nvPr/>
            </p:nvSpPr>
            <p:spPr>
              <a:xfrm>
                <a:off x="7376897" y="5532709"/>
                <a:ext cx="1859654" cy="338555"/>
              </a:xfrm>
              <a:prstGeom prst="rect">
                <a:avLst/>
              </a:prstGeom>
              <a:noFill/>
            </p:spPr>
            <p:txBody>
              <a:bodyPr wrap="square" rtlCol="0">
                <a:spAutoFit/>
              </a:bodyPr>
              <a:lstStyle/>
              <a:p>
                <a:r>
                  <a:rPr lang="en-US" sz="525" dirty="0"/>
                  <a:t>https://biomesfirst10.wikispaces.com/Temperate+Deciduous+Forest+Home</a:t>
                </a:r>
              </a:p>
            </p:txBody>
          </p:sp>
        </p:grpSp>
        <p:grpSp>
          <p:nvGrpSpPr>
            <p:cNvPr id="24" name="Group 23"/>
            <p:cNvGrpSpPr/>
            <p:nvPr/>
          </p:nvGrpSpPr>
          <p:grpSpPr>
            <a:xfrm>
              <a:off x="9458865" y="3680028"/>
              <a:ext cx="1884036" cy="1472655"/>
              <a:chOff x="5380829" y="4612972"/>
              <a:chExt cx="1884036" cy="1472655"/>
            </a:xfrm>
          </p:grpSpPr>
          <p:pic>
            <p:nvPicPr>
              <p:cNvPr id="12" name="Picture 11" descr="https://sites.google.com/site/roxym304/_/rsrc/1397797367372/hon-biology-units/unit-9---ecolosystems/tropical-rainforest-biome/amazon_rainforest_2.jpg"/>
              <p:cNvPicPr/>
              <p:nvPr/>
            </p:nvPicPr>
            <p:blipFill rotWithShape="1">
              <a:blip r:embed="rId8">
                <a:extLst>
                  <a:ext uri="{28A0092B-C50C-407E-A947-70E740481C1C}">
                    <a14:useLocalDpi xmlns:a14="http://schemas.microsoft.com/office/drawing/2010/main" val="0"/>
                  </a:ext>
                </a:extLst>
              </a:blip>
              <a:srcRect l="23750" t="17105" r="20250"/>
              <a:stretch/>
            </p:blipFill>
            <p:spPr bwMode="auto">
              <a:xfrm>
                <a:off x="5430722" y="4612972"/>
                <a:ext cx="1834143" cy="1441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2" name="TextBox 21"/>
              <p:cNvSpPr txBox="1"/>
              <p:nvPr/>
            </p:nvSpPr>
            <p:spPr>
              <a:xfrm>
                <a:off x="5380829" y="5470074"/>
                <a:ext cx="1834143" cy="615553"/>
              </a:xfrm>
              <a:prstGeom prst="rect">
                <a:avLst/>
              </a:prstGeom>
              <a:noFill/>
            </p:spPr>
            <p:txBody>
              <a:bodyPr wrap="square" rtlCol="0">
                <a:spAutoFit/>
              </a:bodyPr>
              <a:lstStyle/>
              <a:p>
                <a:r>
                  <a:rPr lang="en-US" sz="600" dirty="0"/>
                  <a:t>https://sites.google.com/site/roxym304/_/rsrc/1397797367372/hon-biology-units/unit-9---ecolosystems/tropical-rainforest-</a:t>
                </a:r>
                <a:endParaRPr lang="en-US" sz="525" dirty="0"/>
              </a:p>
            </p:txBody>
          </p:sp>
        </p:grpSp>
        <p:grpSp>
          <p:nvGrpSpPr>
            <p:cNvPr id="23" name="Group 22"/>
            <p:cNvGrpSpPr/>
            <p:nvPr/>
          </p:nvGrpSpPr>
          <p:grpSpPr>
            <a:xfrm>
              <a:off x="7318791" y="5207468"/>
              <a:ext cx="2050395" cy="1358355"/>
              <a:chOff x="3483630" y="4418402"/>
              <a:chExt cx="2050395" cy="1358355"/>
            </a:xfrm>
          </p:grpSpPr>
          <p:pic>
            <p:nvPicPr>
              <p:cNvPr id="10" name="Picture 9" descr="https://biomef.wikispaces.com/file/view/boreal_forest.jpg/32876425/boreal_forest.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7012" y="4418402"/>
                <a:ext cx="2047013" cy="1344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3483630" y="5407425"/>
                <a:ext cx="1897199" cy="369332"/>
              </a:xfrm>
              <a:prstGeom prst="rect">
                <a:avLst/>
              </a:prstGeom>
              <a:noFill/>
            </p:spPr>
            <p:txBody>
              <a:bodyPr wrap="square" rtlCol="0">
                <a:spAutoFit/>
              </a:bodyPr>
              <a:lstStyle/>
              <a:p>
                <a:r>
                  <a:rPr lang="en-US" sz="600" dirty="0"/>
                  <a:t>https://biomesfirst10.wikispaces.com/Temperate+Deciduous+Forest+Home</a:t>
                </a:r>
              </a:p>
            </p:txBody>
          </p:sp>
        </p:grpSp>
      </p:grpSp>
      <p:grpSp>
        <p:nvGrpSpPr>
          <p:cNvPr id="2" name="Group 1"/>
          <p:cNvGrpSpPr/>
          <p:nvPr/>
        </p:nvGrpSpPr>
        <p:grpSpPr>
          <a:xfrm>
            <a:off x="492340" y="3702848"/>
            <a:ext cx="1270345" cy="625793"/>
            <a:chOff x="723944" y="3615788"/>
            <a:chExt cx="1693793" cy="834390"/>
          </a:xfrm>
        </p:grpSpPr>
        <p:pic>
          <p:nvPicPr>
            <p:cNvPr id="1026" name="Picture 2" descr="http://p6cdn4static.sharpschool.com/UserFiles/Servers/Server_59884/Image/calendar_clipar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5217" y="3615788"/>
              <a:ext cx="1112520" cy="834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montessorimuddle.org/wp-content/uploads/2013/01/C-1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944" y="3871178"/>
              <a:ext cx="555737" cy="393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31" name="TextBox 30"/>
          <p:cNvSpPr txBox="1"/>
          <p:nvPr/>
        </p:nvSpPr>
        <p:spPr>
          <a:xfrm>
            <a:off x="414795" y="942975"/>
            <a:ext cx="8631233" cy="623248"/>
          </a:xfrm>
          <a:prstGeom prst="rect">
            <a:avLst/>
          </a:prstGeom>
          <a:noFill/>
        </p:spPr>
        <p:txBody>
          <a:bodyPr wrap="square" rtlCol="0">
            <a:spAutoFit/>
          </a:bodyPr>
          <a:lstStyle/>
          <a:p>
            <a:r>
              <a:rPr lang="en-US" sz="2100" dirty="0"/>
              <a:t>How </a:t>
            </a:r>
            <a:r>
              <a:rPr lang="en-US" sz="2100" dirty="0"/>
              <a:t>can we infer past climates from the plants that were growing in an area?  </a:t>
            </a:r>
          </a:p>
          <a:p>
            <a:endParaRPr lang="en-US" sz="1350" dirty="0"/>
          </a:p>
        </p:txBody>
      </p:sp>
      <p:grpSp>
        <p:nvGrpSpPr>
          <p:cNvPr id="32" name="Group 31"/>
          <p:cNvGrpSpPr/>
          <p:nvPr/>
        </p:nvGrpSpPr>
        <p:grpSpPr>
          <a:xfrm>
            <a:off x="6913220" y="1750924"/>
            <a:ext cx="1291026" cy="1668645"/>
            <a:chOff x="1181328" y="1084716"/>
            <a:chExt cx="2083933" cy="2486181"/>
          </a:xfrm>
        </p:grpSpPr>
        <p:pic>
          <p:nvPicPr>
            <p:cNvPr id="33" name="Picture 32" descr="KN223-02 GC1 u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328" y="1084716"/>
              <a:ext cx="2083933" cy="2425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TextBox 33"/>
            <p:cNvSpPr txBox="1"/>
            <p:nvPr/>
          </p:nvSpPr>
          <p:spPr>
            <a:xfrm>
              <a:off x="1181328" y="3072013"/>
              <a:ext cx="2083933" cy="498884"/>
            </a:xfrm>
            <a:prstGeom prst="rect">
              <a:avLst/>
            </a:prstGeom>
            <a:noFill/>
          </p:spPr>
          <p:txBody>
            <a:bodyPr wrap="square" rtlCol="0">
              <a:spAutoFit/>
            </a:bodyPr>
            <a:lstStyle/>
            <a:p>
              <a:r>
                <a:rPr lang="en-US" sz="788" dirty="0"/>
                <a:t>https://researcherridge2014.wordpress.com</a:t>
              </a:r>
            </a:p>
          </p:txBody>
        </p:sp>
      </p:grpSp>
      <p:grpSp>
        <p:nvGrpSpPr>
          <p:cNvPr id="35" name="Group 34"/>
          <p:cNvGrpSpPr/>
          <p:nvPr/>
        </p:nvGrpSpPr>
        <p:grpSpPr>
          <a:xfrm>
            <a:off x="491948" y="1621625"/>
            <a:ext cx="2541474" cy="1909885"/>
            <a:chOff x="7948587" y="777852"/>
            <a:chExt cx="3388632" cy="2546512"/>
          </a:xfrm>
        </p:grpSpPr>
        <p:pic>
          <p:nvPicPr>
            <p:cNvPr id="36" name="Picture 35" descr="https://upload.wikimedia.org/wikipedia/commons/thumb/2/2a/Misc_pollen_colorized.jpg/800px-Misc_pollen_colorize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8587" y="777852"/>
              <a:ext cx="3300210" cy="2515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7948587" y="3047365"/>
              <a:ext cx="3388632" cy="276999"/>
            </a:xfrm>
            <a:prstGeom prst="rect">
              <a:avLst/>
            </a:prstGeom>
            <a:noFill/>
          </p:spPr>
          <p:txBody>
            <a:bodyPr wrap="square" rtlCol="0">
              <a:spAutoFit/>
            </a:bodyPr>
            <a:lstStyle/>
            <a:p>
              <a:r>
                <a:rPr lang="en-US" sz="750" dirty="0">
                  <a:solidFill>
                    <a:schemeClr val="bg1">
                      <a:lumMod val="50000"/>
                    </a:schemeClr>
                  </a:solidFill>
                </a:rPr>
                <a:t>Dartmouth Electron Microscope Facility, Dartmouth </a:t>
              </a:r>
              <a:r>
                <a:rPr lang="en-US" sz="750" dirty="0">
                  <a:solidFill>
                    <a:schemeClr val="bg1">
                      <a:lumMod val="50000"/>
                    </a:schemeClr>
                  </a:solidFill>
                </a:rPr>
                <a:t>College</a:t>
              </a:r>
              <a:endParaRPr lang="en-US" sz="750" dirty="0">
                <a:solidFill>
                  <a:schemeClr val="bg1">
                    <a:lumMod val="50000"/>
                  </a:schemeClr>
                </a:solidFill>
              </a:endParaRPr>
            </a:p>
          </p:txBody>
        </p:sp>
      </p:grpSp>
      <p:grpSp>
        <p:nvGrpSpPr>
          <p:cNvPr id="38" name="Group 37"/>
          <p:cNvGrpSpPr/>
          <p:nvPr/>
        </p:nvGrpSpPr>
        <p:grpSpPr>
          <a:xfrm>
            <a:off x="3940933" y="1827221"/>
            <a:ext cx="1553596" cy="1591026"/>
            <a:chOff x="682624" y="4133793"/>
            <a:chExt cx="2071461" cy="2121368"/>
          </a:xfrm>
        </p:grpSpPr>
        <p:pic>
          <p:nvPicPr>
            <p:cNvPr id="39" name="Picture 38" descr="C:\Users\stmary\Dropbox\Mary Work\2015_2016_Climate Act and Wrkshops_mks\FY16 Climate Literacy\pollen activity_chesapeake bay\Most recent draft_10Feb16\pollen pics\Honey Beea091014.jpg"/>
            <p:cNvPicPr/>
            <p:nvPr/>
          </p:nvPicPr>
          <p:blipFill rotWithShape="1">
            <a:blip r:embed="rId4" cstate="print">
              <a:extLst>
                <a:ext uri="{28A0092B-C50C-407E-A947-70E740481C1C}">
                  <a14:useLocalDpi xmlns:a14="http://schemas.microsoft.com/office/drawing/2010/main" val="0"/>
                </a:ext>
              </a:extLst>
            </a:blip>
            <a:srcRect l="20482" t="17497" r="8211" b="9749"/>
            <a:stretch/>
          </p:blipFill>
          <p:spPr bwMode="auto">
            <a:xfrm>
              <a:off x="682624" y="4133793"/>
              <a:ext cx="2071461" cy="1967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40" name="TextBox 39"/>
            <p:cNvSpPr txBox="1"/>
            <p:nvPr/>
          </p:nvSpPr>
          <p:spPr>
            <a:xfrm>
              <a:off x="1912709" y="5885829"/>
              <a:ext cx="841376" cy="369332"/>
            </a:xfrm>
            <a:prstGeom prst="rect">
              <a:avLst/>
            </a:prstGeom>
            <a:noFill/>
          </p:spPr>
          <p:txBody>
            <a:bodyPr wrap="square" rtlCol="0">
              <a:spAutoFit/>
            </a:bodyPr>
            <a:lstStyle/>
            <a:p>
              <a:r>
                <a:rPr lang="en-US" sz="600" dirty="0"/>
                <a:t>Frode Jacobsen</a:t>
              </a:r>
              <a:endParaRPr lang="en-US" sz="600" dirty="0"/>
            </a:p>
          </p:txBody>
        </p:sp>
      </p:grpSp>
      <p:pic>
        <p:nvPicPr>
          <p:cNvPr id="41" name="Picture 40" descr="tulogo_c.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42" name="Picture 2" descr="MADECLEA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7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4524181" y="880223"/>
            <a:ext cx="4309577" cy="224669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100040" y="1149645"/>
            <a:ext cx="3668756" cy="1754326"/>
          </a:xfrm>
          <a:prstGeom prst="rect">
            <a:avLst/>
          </a:prstGeom>
          <a:noFill/>
        </p:spPr>
        <p:txBody>
          <a:bodyPr wrap="square" rtlCol="0">
            <a:spAutoFit/>
          </a:bodyPr>
          <a:lstStyle/>
          <a:p>
            <a:r>
              <a:rPr lang="en-US" sz="2700" i="1" dirty="0"/>
              <a:t>What </a:t>
            </a:r>
            <a:r>
              <a:rPr lang="en-US" sz="2700" i="1" dirty="0"/>
              <a:t>was the climate like in </a:t>
            </a:r>
            <a:r>
              <a:rPr lang="en-US" sz="2700" i="1" dirty="0"/>
              <a:t>the Anacostia Watershed over </a:t>
            </a:r>
            <a:r>
              <a:rPr lang="en-US" sz="2700" i="1" dirty="0"/>
              <a:t>the past </a:t>
            </a:r>
            <a:r>
              <a:rPr lang="en-US" sz="2700" i="1" dirty="0"/>
              <a:t>12,500 years?</a:t>
            </a:r>
            <a:endParaRPr lang="en-US" sz="2700" i="1" dirty="0"/>
          </a:p>
        </p:txBody>
      </p:sp>
      <p:pic>
        <p:nvPicPr>
          <p:cNvPr id="6" name="Picture 5"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1" y="1143719"/>
            <a:ext cx="3010325" cy="2546162"/>
          </a:xfrm>
          <a:prstGeom prst="rect">
            <a:avLst/>
          </a:prstGeom>
        </p:spPr>
      </p:pic>
      <p:sp>
        <p:nvSpPr>
          <p:cNvPr id="10" name="TextBox 9"/>
          <p:cNvSpPr txBox="1"/>
          <p:nvPr/>
        </p:nvSpPr>
        <p:spPr>
          <a:xfrm>
            <a:off x="162301" y="3862860"/>
            <a:ext cx="3152580" cy="923330"/>
          </a:xfrm>
          <a:prstGeom prst="rect">
            <a:avLst/>
          </a:prstGeom>
          <a:noFill/>
        </p:spPr>
        <p:txBody>
          <a:bodyPr wrap="square" rtlCol="0">
            <a:spAutoFit/>
          </a:bodyPr>
          <a:lstStyle/>
          <a:p>
            <a:pPr marL="214313" indent="-214313">
              <a:buFont typeface="Arial" panose="020B0604020202020204" pitchFamily="34" charset="0"/>
              <a:buChar char="•"/>
            </a:pPr>
            <a:r>
              <a:rPr lang="en-US" sz="1350" dirty="0"/>
              <a:t>Forested floodplain on Indian Creek, a tributary of Anacostia River in Prince George’s County, Maryland</a:t>
            </a:r>
          </a:p>
          <a:p>
            <a:pPr marL="214313" indent="-214313">
              <a:buFont typeface="Arial" panose="020B0604020202020204" pitchFamily="34" charset="0"/>
              <a:buChar char="•"/>
            </a:pPr>
            <a:r>
              <a:rPr lang="en-US" sz="1350" dirty="0"/>
              <a:t>Area is currently 100 acres of wetland</a:t>
            </a:r>
          </a:p>
        </p:txBody>
      </p:sp>
      <p:pic>
        <p:nvPicPr>
          <p:cNvPr id="3" name="Content Placeholder 2">
            <a:hlinkClick r:id="rId6"/>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824643" y="2631772"/>
            <a:ext cx="5494713" cy="2739044"/>
          </a:xfrm>
        </p:spPr>
      </p:pic>
      <p:sp>
        <p:nvSpPr>
          <p:cNvPr id="11" name="TextBox 10"/>
          <p:cNvSpPr txBox="1"/>
          <p:nvPr/>
        </p:nvSpPr>
        <p:spPr>
          <a:xfrm>
            <a:off x="5398223" y="5561085"/>
            <a:ext cx="2414444" cy="213585"/>
          </a:xfrm>
          <a:prstGeom prst="rect">
            <a:avLst/>
          </a:prstGeom>
          <a:noFill/>
        </p:spPr>
        <p:txBody>
          <a:bodyPr wrap="none" rtlCol="0">
            <a:spAutoFit/>
          </a:bodyPr>
          <a:lstStyle/>
          <a:p>
            <a:r>
              <a:rPr lang="en-US" sz="788" dirty="0"/>
              <a:t>Click </a:t>
            </a:r>
            <a:r>
              <a:rPr lang="en-US" sz="788" dirty="0"/>
              <a:t>on image above to access </a:t>
            </a:r>
            <a:r>
              <a:rPr lang="en-US" sz="788" dirty="0"/>
              <a:t>interactive Google </a:t>
            </a:r>
            <a:r>
              <a:rPr lang="en-US" sz="788" dirty="0"/>
              <a:t>map</a:t>
            </a:r>
            <a:endParaRPr lang="en-US" sz="788" dirty="0"/>
          </a:p>
        </p:txBody>
      </p:sp>
    </p:spTree>
    <p:extLst>
      <p:ext uri="{BB962C8B-B14F-4D97-AF65-F5344CB8AC3E}">
        <p14:creationId xmlns:p14="http://schemas.microsoft.com/office/powerpoint/2010/main" val="2359199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9" y="884639"/>
            <a:ext cx="3873716" cy="994172"/>
          </a:xfrm>
        </p:spPr>
        <p:txBody>
          <a:bodyPr>
            <a:normAutofit fontScale="90000"/>
          </a:bodyPr>
          <a:lstStyle/>
          <a:p>
            <a:r>
              <a:rPr lang="en-US" dirty="0" smtClean="0"/>
              <a:t>Getting the sediment core sample</a:t>
            </a:r>
            <a:endParaRPr lang="en-US" dirty="0"/>
          </a:p>
        </p:txBody>
      </p:sp>
      <p:sp>
        <p:nvSpPr>
          <p:cNvPr id="21" name="Content Placeholder 20"/>
          <p:cNvSpPr>
            <a:spLocks noGrp="1"/>
          </p:cNvSpPr>
          <p:nvPr>
            <p:ph idx="1"/>
          </p:nvPr>
        </p:nvSpPr>
        <p:spPr>
          <a:xfrm>
            <a:off x="250102" y="2226469"/>
            <a:ext cx="3480977" cy="3263504"/>
          </a:xfrm>
        </p:spPr>
        <p:txBody>
          <a:bodyPr>
            <a:normAutofit fontScale="62500" lnSpcReduction="20000"/>
          </a:bodyPr>
          <a:lstStyle/>
          <a:p>
            <a:r>
              <a:rPr lang="en-US" dirty="0" smtClean="0"/>
              <a:t>Go into the field and drill a sediment core sample</a:t>
            </a:r>
          </a:p>
          <a:p>
            <a:r>
              <a:rPr lang="en-US" dirty="0" smtClean="0"/>
              <a:t>Bring sample back to lab and cut into thin slices, each representing a piece of geological time</a:t>
            </a:r>
          </a:p>
          <a:p>
            <a:r>
              <a:rPr lang="en-US" dirty="0" smtClean="0"/>
              <a:t>Chemically treat each sample so to filter out the </a:t>
            </a:r>
            <a:r>
              <a:rPr lang="en-US" i="1" dirty="0" smtClean="0"/>
              <a:t>very tiny </a:t>
            </a:r>
            <a:r>
              <a:rPr lang="en-US" dirty="0" smtClean="0"/>
              <a:t>grains of pollen</a:t>
            </a:r>
          </a:p>
          <a:p>
            <a:r>
              <a:rPr lang="en-US" dirty="0" smtClean="0"/>
              <a:t>Identify each pollen grain so they could determine which types of plant were present thousands of years in the past</a:t>
            </a:r>
            <a:endParaRPr lang="en-US" dirty="0"/>
          </a:p>
        </p:txBody>
      </p:sp>
      <p:grpSp>
        <p:nvGrpSpPr>
          <p:cNvPr id="7" name="Group 6"/>
          <p:cNvGrpSpPr/>
          <p:nvPr/>
        </p:nvGrpSpPr>
        <p:grpSpPr>
          <a:xfrm>
            <a:off x="5829736" y="984191"/>
            <a:ext cx="2931242" cy="1620456"/>
            <a:chOff x="5209938" y="620041"/>
            <a:chExt cx="6684587" cy="6053221"/>
          </a:xfrm>
        </p:grpSpPr>
        <p:pic>
          <p:nvPicPr>
            <p:cNvPr id="8" name="Picture 2"/>
            <p:cNvPicPr>
              <a:picLocks noChangeAspect="1" noChangeArrowheads="1"/>
            </p:cNvPicPr>
            <p:nvPr/>
          </p:nvPicPr>
          <p:blipFill rotWithShape="1">
            <a:blip r:embed="rId2" cstate="print"/>
            <a:srcRect b="29497"/>
            <a:stretch/>
          </p:blipFill>
          <p:spPr bwMode="auto">
            <a:xfrm>
              <a:off x="5276465" y="1820693"/>
              <a:ext cx="6529932" cy="2903289"/>
            </a:xfrm>
            <a:prstGeom prst="rect">
              <a:avLst/>
            </a:prstGeom>
            <a:noFill/>
            <a:ln w="9525">
              <a:noFill/>
              <a:miter lim="800000"/>
              <a:headEnd/>
              <a:tailEnd/>
            </a:ln>
            <a:effectLst/>
          </p:spPr>
        </p:pic>
        <p:sp>
          <p:nvSpPr>
            <p:cNvPr id="9" name="Left Brace 8"/>
            <p:cNvSpPr/>
            <p:nvPr/>
          </p:nvSpPr>
          <p:spPr>
            <a:xfrm rot="16200000">
              <a:off x="6217168" y="2743483"/>
              <a:ext cx="286553" cy="1610931"/>
            </a:xfrm>
            <a:prstGeom prst="leftBrace">
              <a:avLst>
                <a:gd name="adj1" fmla="val 8333"/>
                <a:gd name="adj2" fmla="val 46896"/>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Left Brace 9"/>
            <p:cNvSpPr/>
            <p:nvPr/>
          </p:nvSpPr>
          <p:spPr>
            <a:xfrm rot="16200000">
              <a:off x="7919896" y="2688641"/>
              <a:ext cx="153645" cy="1524698"/>
            </a:xfrm>
            <a:prstGeom prst="leftBrace">
              <a:avLst>
                <a:gd name="adj1" fmla="val 8333"/>
                <a:gd name="adj2" fmla="val 46896"/>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Left Brace 10"/>
            <p:cNvSpPr/>
            <p:nvPr/>
          </p:nvSpPr>
          <p:spPr>
            <a:xfrm rot="16036642">
              <a:off x="9507408" y="2600958"/>
              <a:ext cx="153255" cy="1546418"/>
            </a:xfrm>
            <a:prstGeom prst="leftBrace">
              <a:avLst>
                <a:gd name="adj1" fmla="val 8333"/>
                <a:gd name="adj2" fmla="val 4689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Left Brace 11"/>
            <p:cNvSpPr/>
            <p:nvPr/>
          </p:nvSpPr>
          <p:spPr>
            <a:xfrm rot="16022140">
              <a:off x="10898964" y="2732575"/>
              <a:ext cx="177848" cy="1111122"/>
            </a:xfrm>
            <a:prstGeom prst="leftBrace">
              <a:avLst>
                <a:gd name="adj1" fmla="val 8333"/>
                <a:gd name="adj2" fmla="val 4689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TextBox 12"/>
            <p:cNvSpPr txBox="1"/>
            <p:nvPr/>
          </p:nvSpPr>
          <p:spPr>
            <a:xfrm>
              <a:off x="5618592" y="3786139"/>
              <a:ext cx="1411344" cy="2414372"/>
            </a:xfrm>
            <a:prstGeom prst="rect">
              <a:avLst/>
            </a:prstGeom>
            <a:noFill/>
          </p:spPr>
          <p:txBody>
            <a:bodyPr wrap="square" rtlCol="0">
              <a:spAutoFit/>
            </a:bodyPr>
            <a:lstStyle/>
            <a:p>
              <a:pPr algn="ctr"/>
              <a:r>
                <a:rPr lang="en-US" sz="1200" dirty="0">
                  <a:solidFill>
                    <a:schemeClr val="accent2"/>
                  </a:solidFill>
                </a:rPr>
                <a:t>0 – 340</a:t>
              </a:r>
            </a:p>
            <a:p>
              <a:pPr algn="ctr"/>
              <a:r>
                <a:rPr lang="en-US" sz="1200" dirty="0" err="1">
                  <a:solidFill>
                    <a:schemeClr val="accent2"/>
                  </a:solidFill>
                </a:rPr>
                <a:t>ybp</a:t>
              </a:r>
              <a:endParaRPr lang="en-US" sz="1200" dirty="0">
                <a:solidFill>
                  <a:schemeClr val="accent2"/>
                </a:solidFill>
              </a:endParaRPr>
            </a:p>
          </p:txBody>
        </p:sp>
        <p:sp>
          <p:nvSpPr>
            <p:cNvPr id="14" name="TextBox 13"/>
            <p:cNvSpPr txBox="1"/>
            <p:nvPr/>
          </p:nvSpPr>
          <p:spPr>
            <a:xfrm>
              <a:off x="7165911" y="3685082"/>
              <a:ext cx="1776783" cy="2414372"/>
            </a:xfrm>
            <a:prstGeom prst="rect">
              <a:avLst/>
            </a:prstGeom>
            <a:noFill/>
          </p:spPr>
          <p:txBody>
            <a:bodyPr wrap="square" rtlCol="0">
              <a:spAutoFit/>
            </a:bodyPr>
            <a:lstStyle/>
            <a:p>
              <a:pPr algn="ctr"/>
              <a:r>
                <a:rPr lang="en-US" sz="1200" dirty="0">
                  <a:solidFill>
                    <a:schemeClr val="accent5"/>
                  </a:solidFill>
                </a:rPr>
                <a:t>3,400 – 6,000</a:t>
              </a:r>
            </a:p>
            <a:p>
              <a:pPr algn="ctr"/>
              <a:r>
                <a:rPr lang="en-US" sz="1200" dirty="0" err="1">
                  <a:solidFill>
                    <a:schemeClr val="accent5"/>
                  </a:solidFill>
                </a:rPr>
                <a:t>ybp</a:t>
              </a:r>
              <a:endParaRPr lang="en-US" sz="1200" dirty="0">
                <a:solidFill>
                  <a:schemeClr val="accent5"/>
                </a:solidFill>
              </a:endParaRPr>
            </a:p>
          </p:txBody>
        </p:sp>
        <p:sp>
          <p:nvSpPr>
            <p:cNvPr id="15" name="TextBox 14"/>
            <p:cNvSpPr txBox="1"/>
            <p:nvPr/>
          </p:nvSpPr>
          <p:spPr>
            <a:xfrm>
              <a:off x="8761279" y="3569069"/>
              <a:ext cx="1411344" cy="3104193"/>
            </a:xfrm>
            <a:prstGeom prst="rect">
              <a:avLst/>
            </a:prstGeom>
            <a:noFill/>
          </p:spPr>
          <p:txBody>
            <a:bodyPr wrap="square" rtlCol="0">
              <a:spAutoFit/>
            </a:bodyPr>
            <a:lstStyle/>
            <a:p>
              <a:pPr algn="ctr"/>
              <a:r>
                <a:rPr lang="en-US" sz="1200" dirty="0">
                  <a:solidFill>
                    <a:schemeClr val="accent6"/>
                  </a:solidFill>
                </a:rPr>
                <a:t>6,000 – 11,000 </a:t>
              </a:r>
              <a:r>
                <a:rPr lang="en-US" sz="1200" dirty="0" err="1">
                  <a:solidFill>
                    <a:schemeClr val="accent6"/>
                  </a:solidFill>
                </a:rPr>
                <a:t>ybp</a:t>
              </a:r>
              <a:endParaRPr lang="en-US" sz="1200" dirty="0">
                <a:solidFill>
                  <a:schemeClr val="accent6"/>
                </a:solidFill>
              </a:endParaRPr>
            </a:p>
          </p:txBody>
        </p:sp>
        <p:sp>
          <p:nvSpPr>
            <p:cNvPr id="16" name="TextBox 15"/>
            <p:cNvSpPr txBox="1"/>
            <p:nvPr/>
          </p:nvSpPr>
          <p:spPr>
            <a:xfrm>
              <a:off x="10189904" y="3466264"/>
              <a:ext cx="1704621" cy="2414372"/>
            </a:xfrm>
            <a:prstGeom prst="rect">
              <a:avLst/>
            </a:prstGeom>
            <a:noFill/>
          </p:spPr>
          <p:txBody>
            <a:bodyPr wrap="square" rtlCol="0">
              <a:spAutoFit/>
            </a:bodyPr>
            <a:lstStyle/>
            <a:p>
              <a:pPr algn="ctr"/>
              <a:r>
                <a:rPr lang="en-US" sz="1200" dirty="0">
                  <a:solidFill>
                    <a:schemeClr val="bg1">
                      <a:lumMod val="50000"/>
                    </a:schemeClr>
                  </a:solidFill>
                </a:rPr>
                <a:t>11,000 – 12,500 </a:t>
              </a:r>
              <a:r>
                <a:rPr lang="en-US" sz="1200" dirty="0" err="1">
                  <a:solidFill>
                    <a:schemeClr val="bg1">
                      <a:lumMod val="50000"/>
                    </a:schemeClr>
                  </a:solidFill>
                </a:rPr>
                <a:t>ypb</a:t>
              </a:r>
              <a:endParaRPr lang="en-US" sz="1200" dirty="0">
                <a:solidFill>
                  <a:schemeClr val="bg1">
                    <a:lumMod val="50000"/>
                  </a:schemeClr>
                </a:solidFill>
              </a:endParaRPr>
            </a:p>
          </p:txBody>
        </p:sp>
        <p:sp>
          <p:nvSpPr>
            <p:cNvPr id="17" name="TextBox 16"/>
            <p:cNvSpPr txBox="1"/>
            <p:nvPr/>
          </p:nvSpPr>
          <p:spPr>
            <a:xfrm>
              <a:off x="5209938" y="679775"/>
              <a:ext cx="2441739" cy="1379641"/>
            </a:xfrm>
            <a:prstGeom prst="rect">
              <a:avLst/>
            </a:prstGeom>
            <a:noFill/>
          </p:spPr>
          <p:txBody>
            <a:bodyPr wrap="square" rtlCol="0">
              <a:spAutoFit/>
            </a:bodyPr>
            <a:lstStyle/>
            <a:p>
              <a:r>
                <a:rPr lang="en-US" sz="900" dirty="0"/>
                <a:t>This end was closest to surface</a:t>
              </a:r>
              <a:endParaRPr lang="en-US" sz="900" dirty="0"/>
            </a:p>
          </p:txBody>
        </p:sp>
        <p:sp>
          <p:nvSpPr>
            <p:cNvPr id="18" name="TextBox 17"/>
            <p:cNvSpPr txBox="1"/>
            <p:nvPr/>
          </p:nvSpPr>
          <p:spPr>
            <a:xfrm>
              <a:off x="9615903" y="620041"/>
              <a:ext cx="2226422" cy="1379641"/>
            </a:xfrm>
            <a:prstGeom prst="rect">
              <a:avLst/>
            </a:prstGeom>
            <a:noFill/>
          </p:spPr>
          <p:txBody>
            <a:bodyPr wrap="square" rtlCol="0">
              <a:spAutoFit/>
            </a:bodyPr>
            <a:lstStyle/>
            <a:p>
              <a:r>
                <a:rPr lang="en-US" sz="900" dirty="0"/>
                <a:t>This end was the deepest.</a:t>
              </a:r>
              <a:endParaRPr lang="en-US" sz="900" dirty="0"/>
            </a:p>
          </p:txBody>
        </p:sp>
      </p:grpSp>
      <p:pic>
        <p:nvPicPr>
          <p:cNvPr id="19" name="Picture 18"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20"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72198" y="5763913"/>
            <a:ext cx="2590516" cy="230832"/>
          </a:xfrm>
          <a:prstGeom prst="rect">
            <a:avLst/>
          </a:prstGeom>
          <a:noFill/>
        </p:spPr>
        <p:txBody>
          <a:bodyPr wrap="square" rtlCol="0">
            <a:spAutoFit/>
          </a:bodyPr>
          <a:lstStyle/>
          <a:p>
            <a:r>
              <a:rPr lang="en-US" sz="900" dirty="0"/>
              <a:t>Data adapted from Yuan, 1995.</a:t>
            </a:r>
            <a:endParaRPr lang="en-US" sz="900" dirty="0"/>
          </a:p>
        </p:txBody>
      </p:sp>
      <p:grpSp>
        <p:nvGrpSpPr>
          <p:cNvPr id="5" name="Group 4"/>
          <p:cNvGrpSpPr/>
          <p:nvPr/>
        </p:nvGrpSpPr>
        <p:grpSpPr>
          <a:xfrm>
            <a:off x="3879597" y="1031542"/>
            <a:ext cx="1683076" cy="1078828"/>
            <a:chOff x="6548976" y="339498"/>
            <a:chExt cx="4629779" cy="2871314"/>
          </a:xfrm>
        </p:grpSpPr>
        <p:pic>
          <p:nvPicPr>
            <p:cNvPr id="1026" name="Picture 2" descr="http://www.ams-samplers.com/media/catalog/category/multi-stage-sludge-sampler-use-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6755" y="339498"/>
              <a:ext cx="4572000" cy="2809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48976" y="2319985"/>
              <a:ext cx="4628189" cy="890827"/>
            </a:xfrm>
            <a:prstGeom prst="rect">
              <a:avLst/>
            </a:prstGeom>
            <a:noFill/>
          </p:spPr>
          <p:txBody>
            <a:bodyPr wrap="square" rtlCol="0">
              <a:spAutoFit/>
            </a:bodyPr>
            <a:lstStyle/>
            <a:p>
              <a:pPr algn="r"/>
              <a:r>
                <a:rPr lang="en-US" sz="525" dirty="0"/>
                <a:t>http://www.ams-samplers.com/media/catalog/category/multi-stage-sludge-sampler-use-2.jpg</a:t>
              </a:r>
            </a:p>
          </p:txBody>
        </p:sp>
      </p:grpSp>
      <p:grpSp>
        <p:nvGrpSpPr>
          <p:cNvPr id="22" name="Group 21"/>
          <p:cNvGrpSpPr/>
          <p:nvPr/>
        </p:nvGrpSpPr>
        <p:grpSpPr>
          <a:xfrm>
            <a:off x="3900602" y="2553949"/>
            <a:ext cx="2199190" cy="1370789"/>
            <a:chOff x="8679457" y="1335200"/>
            <a:chExt cx="2932253" cy="1827719"/>
          </a:xfrm>
        </p:grpSpPr>
        <p:pic>
          <p:nvPicPr>
            <p:cNvPr id="1028" name="Picture 4" descr="http://schmidtocean.org/wp-content/uploads/2012-11-09-dnm-pushcoreupclose-768x5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9457" y="1335200"/>
              <a:ext cx="2741578" cy="18277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656945" y="1335200"/>
              <a:ext cx="1954765" cy="538609"/>
            </a:xfrm>
            <a:prstGeom prst="rect">
              <a:avLst/>
            </a:prstGeom>
            <a:noFill/>
          </p:spPr>
          <p:txBody>
            <a:bodyPr wrap="square" rtlCol="0">
              <a:spAutoFit/>
            </a:bodyPr>
            <a:lstStyle/>
            <a:p>
              <a:r>
                <a:rPr lang="en-US" sz="675" dirty="0">
                  <a:solidFill>
                    <a:schemeClr val="bg1">
                      <a:lumMod val="75000"/>
                    </a:schemeClr>
                  </a:solidFill>
                </a:rPr>
                <a:t>http://schmidtocean.org/wp-content/uploads/2012-11-09-dnm-pushcoreupclose-768x512.jpg</a:t>
              </a:r>
            </a:p>
          </p:txBody>
        </p:sp>
      </p:grpSp>
      <p:grpSp>
        <p:nvGrpSpPr>
          <p:cNvPr id="24" name="Group 23"/>
          <p:cNvGrpSpPr/>
          <p:nvPr/>
        </p:nvGrpSpPr>
        <p:grpSpPr>
          <a:xfrm>
            <a:off x="6681460" y="2553949"/>
            <a:ext cx="2113913" cy="1671341"/>
            <a:chOff x="6468670" y="2682327"/>
            <a:chExt cx="2818550" cy="2228455"/>
          </a:xfrm>
        </p:grpSpPr>
        <p:pic>
          <p:nvPicPr>
            <p:cNvPr id="1030" name="Picture 6" descr="http://www.lpc.uottawa.ca/resources/Pollen%20heavy%20liquid%20pics/vortex.bmp"/>
            <p:cNvPicPr>
              <a:picLocks noChangeAspect="1" noChangeArrowheads="1"/>
            </p:cNvPicPr>
            <p:nvPr/>
          </p:nvPicPr>
          <p:blipFill rotWithShape="1">
            <a:blip r:embed="rId7">
              <a:extLst>
                <a:ext uri="{28A0092B-C50C-407E-A947-70E740481C1C}">
                  <a14:useLocalDpi xmlns:a14="http://schemas.microsoft.com/office/drawing/2010/main" val="0"/>
                </a:ext>
              </a:extLst>
            </a:blip>
            <a:srcRect t="18065" b="32666"/>
            <a:stretch/>
          </p:blipFill>
          <p:spPr bwMode="auto">
            <a:xfrm>
              <a:off x="6468670" y="2682327"/>
              <a:ext cx="2818550" cy="21772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90520" y="4302666"/>
              <a:ext cx="2096700" cy="608116"/>
            </a:xfrm>
            <a:prstGeom prst="rect">
              <a:avLst/>
            </a:prstGeom>
            <a:noFill/>
          </p:spPr>
          <p:txBody>
            <a:bodyPr wrap="square" rtlCol="0">
              <a:spAutoFit/>
            </a:bodyPr>
            <a:lstStyle/>
            <a:p>
              <a:r>
                <a:rPr lang="en-US" sz="788" dirty="0">
                  <a:solidFill>
                    <a:schemeClr val="bg1">
                      <a:lumMod val="75000"/>
                    </a:schemeClr>
                  </a:solidFill>
                </a:rPr>
                <a:t>http://www.lpc.uottawa.ca/resources/Pollen%20heavy%20liquid%20pics/vortex.bmp</a:t>
              </a:r>
            </a:p>
          </p:txBody>
        </p:sp>
      </p:grpSp>
      <p:grpSp>
        <p:nvGrpSpPr>
          <p:cNvPr id="27" name="Group 26"/>
          <p:cNvGrpSpPr/>
          <p:nvPr/>
        </p:nvGrpSpPr>
        <p:grpSpPr>
          <a:xfrm>
            <a:off x="4446852" y="4202014"/>
            <a:ext cx="1285820" cy="1656980"/>
            <a:chOff x="5352193" y="4609910"/>
            <a:chExt cx="1401072" cy="1799402"/>
          </a:xfrm>
        </p:grpSpPr>
        <p:pic>
          <p:nvPicPr>
            <p:cNvPr id="1032" name="Picture 8" descr="http://iansa.eu/papers/IANSA-2012-02-bernardova-web-resources/image/5609.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558" r="27001"/>
            <a:stretch/>
          </p:blipFill>
          <p:spPr bwMode="auto">
            <a:xfrm>
              <a:off x="5425208" y="4609910"/>
              <a:ext cx="1328057" cy="17994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352193" y="5947647"/>
              <a:ext cx="1401072" cy="401077"/>
            </a:xfrm>
            <a:prstGeom prst="rect">
              <a:avLst/>
            </a:prstGeom>
            <a:noFill/>
          </p:spPr>
          <p:txBody>
            <a:bodyPr wrap="square" rtlCol="0">
              <a:spAutoFit/>
            </a:bodyPr>
            <a:lstStyle/>
            <a:p>
              <a:r>
                <a:rPr lang="en-US" sz="600" dirty="0">
                  <a:solidFill>
                    <a:schemeClr val="bg1">
                      <a:lumMod val="50000"/>
                    </a:schemeClr>
                  </a:solidFill>
                </a:rPr>
                <a:t>http://iansa.eu/papers/IANSA-2012-02-bernardova-web-resources/image/5609.png</a:t>
              </a:r>
            </a:p>
          </p:txBody>
        </p:sp>
      </p:grpSp>
      <p:grpSp>
        <p:nvGrpSpPr>
          <p:cNvPr id="29" name="Group 28"/>
          <p:cNvGrpSpPr/>
          <p:nvPr/>
        </p:nvGrpSpPr>
        <p:grpSpPr>
          <a:xfrm>
            <a:off x="6722883" y="4492808"/>
            <a:ext cx="1754419" cy="1406793"/>
            <a:chOff x="9655511" y="5135851"/>
            <a:chExt cx="2339225" cy="1875724"/>
          </a:xfrm>
        </p:grpSpPr>
        <p:pic>
          <p:nvPicPr>
            <p:cNvPr id="1034" name="Picture 10" descr="https://ferrebeekeeper.files.wordpress.com/2010/04/pollen-head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5511" y="5135851"/>
              <a:ext cx="2339225" cy="18487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714722" y="6380634"/>
              <a:ext cx="2220802" cy="630941"/>
            </a:xfrm>
            <a:prstGeom prst="rect">
              <a:avLst/>
            </a:prstGeom>
            <a:noFill/>
          </p:spPr>
          <p:txBody>
            <a:bodyPr wrap="square" rtlCol="0">
              <a:spAutoFit/>
            </a:bodyPr>
            <a:lstStyle/>
            <a:p>
              <a:r>
                <a:rPr lang="en-US" sz="825" dirty="0">
                  <a:solidFill>
                    <a:schemeClr val="bg1">
                      <a:lumMod val="50000"/>
                    </a:schemeClr>
                  </a:solidFill>
                </a:rPr>
                <a:t>https://ferrebeekeeper.files.wordpress.com/2010/04/pollen-header.jpg</a:t>
              </a:r>
            </a:p>
          </p:txBody>
        </p:sp>
      </p:grpSp>
    </p:spTree>
    <p:extLst>
      <p:ext uri="{BB962C8B-B14F-4D97-AF65-F5344CB8AC3E}">
        <p14:creationId xmlns:p14="http://schemas.microsoft.com/office/powerpoint/2010/main" val="3815796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131094"/>
            <a:ext cx="5123672" cy="994172"/>
          </a:xfrm>
        </p:spPr>
        <p:txBody>
          <a:bodyPr>
            <a:normAutofit fontScale="90000"/>
          </a:bodyPr>
          <a:lstStyle/>
          <a:p>
            <a:r>
              <a:rPr lang="en-US" dirty="0" smtClean="0"/>
              <a:t>Examining a 12,500 year pollen sediment core</a:t>
            </a:r>
            <a:endParaRPr lang="en-US" dirty="0"/>
          </a:p>
        </p:txBody>
      </p:sp>
      <p:sp>
        <p:nvSpPr>
          <p:cNvPr id="3" name="Content Placeholder 2"/>
          <p:cNvSpPr>
            <a:spLocks noGrp="1"/>
          </p:cNvSpPr>
          <p:nvPr>
            <p:ph idx="1"/>
          </p:nvPr>
        </p:nvSpPr>
        <p:spPr>
          <a:xfrm>
            <a:off x="1447994" y="2599370"/>
            <a:ext cx="3484984" cy="3263504"/>
          </a:xfrm>
        </p:spPr>
        <p:txBody>
          <a:bodyPr>
            <a:normAutofit lnSpcReduction="10000"/>
          </a:bodyPr>
          <a:lstStyle/>
          <a:p>
            <a:pPr lvl="0"/>
            <a:r>
              <a:rPr lang="en-US" dirty="0" smtClean="0">
                <a:solidFill>
                  <a:schemeClr val="bg1">
                    <a:lumMod val="65000"/>
                  </a:schemeClr>
                </a:solidFill>
              </a:rPr>
              <a:t>Slice 4:  ~340 </a:t>
            </a:r>
            <a:r>
              <a:rPr lang="en-US" dirty="0" err="1" smtClean="0">
                <a:solidFill>
                  <a:schemeClr val="bg1">
                    <a:lumMod val="65000"/>
                  </a:schemeClr>
                </a:solidFill>
              </a:rPr>
              <a:t>ybp</a:t>
            </a:r>
            <a:endParaRPr lang="en-US" dirty="0" smtClean="0">
              <a:solidFill>
                <a:schemeClr val="bg1">
                  <a:lumMod val="65000"/>
                </a:schemeClr>
              </a:solidFill>
            </a:endParaRPr>
          </a:p>
          <a:p>
            <a:pPr lvl="0"/>
            <a:endParaRPr lang="en-US" dirty="0"/>
          </a:p>
          <a:p>
            <a:pPr lvl="0"/>
            <a:r>
              <a:rPr lang="en-US" dirty="0" smtClean="0">
                <a:solidFill>
                  <a:srgbClr val="00B050"/>
                </a:solidFill>
              </a:rPr>
              <a:t>Slice 3:  ~3,000 </a:t>
            </a:r>
            <a:r>
              <a:rPr lang="en-US" dirty="0" err="1" smtClean="0">
                <a:solidFill>
                  <a:srgbClr val="00B050"/>
                </a:solidFill>
              </a:rPr>
              <a:t>ybp</a:t>
            </a:r>
            <a:endParaRPr lang="en-US" dirty="0" smtClean="0">
              <a:solidFill>
                <a:srgbClr val="00B050"/>
              </a:solidFill>
            </a:endParaRPr>
          </a:p>
          <a:p>
            <a:pPr lvl="0"/>
            <a:endParaRPr lang="en-US" dirty="0"/>
          </a:p>
          <a:p>
            <a:pPr lvl="0"/>
            <a:r>
              <a:rPr lang="en-US" dirty="0" smtClean="0">
                <a:solidFill>
                  <a:schemeClr val="accent1"/>
                </a:solidFill>
              </a:rPr>
              <a:t>Slice 2:  ~10,000 </a:t>
            </a:r>
            <a:r>
              <a:rPr lang="en-US" dirty="0" err="1" smtClean="0">
                <a:solidFill>
                  <a:schemeClr val="accent1"/>
                </a:solidFill>
              </a:rPr>
              <a:t>ybp</a:t>
            </a:r>
            <a:endParaRPr lang="en-US" dirty="0" smtClean="0">
              <a:solidFill>
                <a:schemeClr val="accent1"/>
              </a:solidFill>
            </a:endParaRPr>
          </a:p>
          <a:p>
            <a:pPr lvl="0"/>
            <a:endParaRPr lang="en-US" dirty="0"/>
          </a:p>
          <a:p>
            <a:pPr lvl="0"/>
            <a:r>
              <a:rPr lang="en-US" dirty="0" smtClean="0">
                <a:solidFill>
                  <a:schemeClr val="accent2"/>
                </a:solidFill>
              </a:rPr>
              <a:t>Slice 1:  ~11,900 </a:t>
            </a:r>
            <a:r>
              <a:rPr lang="en-US" dirty="0" err="1" smtClean="0">
                <a:solidFill>
                  <a:schemeClr val="accent2"/>
                </a:solidFill>
              </a:rPr>
              <a:t>ybp</a:t>
            </a:r>
            <a:endParaRPr lang="en-US" dirty="0">
              <a:solidFill>
                <a:schemeClr val="accent2"/>
              </a:solidFill>
            </a:endParaRPr>
          </a:p>
          <a:p>
            <a:pPr marL="0" indent="0">
              <a:buNone/>
            </a:pPr>
            <a:endParaRPr lang="en-US" dirty="0"/>
          </a:p>
          <a:p>
            <a:endParaRPr lang="en-US" dirty="0"/>
          </a:p>
        </p:txBody>
      </p:sp>
      <p:sp>
        <p:nvSpPr>
          <p:cNvPr id="6" name="Rectangle 1"/>
          <p:cNvSpPr>
            <a:spLocks noChangeArrowheads="1"/>
          </p:cNvSpPr>
          <p:nvPr/>
        </p:nvSpPr>
        <p:spPr bwMode="auto">
          <a:xfrm rot="5237474">
            <a:off x="-1067873" y="597718"/>
            <a:ext cx="67356000" cy="143116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a reminder that you have registered to attend a focus group to discuss the next generation mobile laboratory currently under development at MdBio Foundation.</a:t>
            </a:r>
            <a:endParaRPr lang="en-US" altLang="en-US" sz="675"/>
          </a:p>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DATE:  </a:t>
            </a:r>
            <a:r>
              <a:rPr lang="en-US" altLang="en-US" sz="75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February 4, 2016</a:t>
            </a:r>
            <a:endParaRPr lang="en-US" altLang="en-US" sz="675"/>
          </a:p>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TIME: </a:t>
            </a:r>
            <a:r>
              <a:rPr lang="en-US" altLang="en-US" sz="75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 4:00 – 6:00PM</a:t>
            </a:r>
            <a:endParaRPr lang="en-US" altLang="en-US" sz="675"/>
          </a:p>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LOCATION:  </a:t>
            </a:r>
            <a:r>
              <a:rPr lang="en-US" altLang="en-US" sz="75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WSSC, 14501 Sweitzer Ln, Laurel, MD 20707</a:t>
            </a:r>
            <a:endParaRPr lang="en-US" altLang="en-US" sz="675"/>
          </a:p>
          <a:p>
            <a:pPr defTabSz="685800" eaLnBrk="0" fontAlgn="base" hangingPunct="0">
              <a:spcBef>
                <a:spcPct val="0"/>
              </a:spcBef>
              <a:spcAft>
                <a:spcPct val="0"/>
              </a:spcAft>
            </a:pPr>
            <a:r>
              <a:rPr lang="en-US" altLang="en-US" sz="75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Parking: </a:t>
            </a: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There is parking available at the WSSC building</a:t>
            </a:r>
            <a:endParaRPr lang="en-US" altLang="en-US" sz="675"/>
          </a:p>
          <a:p>
            <a:pPr defTabSz="685800" eaLnBrk="0" fontAlgn="base" hangingPunct="0">
              <a:spcBef>
                <a:spcPct val="0"/>
              </a:spcBef>
              <a:spcAft>
                <a:spcPct val="0"/>
              </a:spcAft>
            </a:pPr>
            <a:r>
              <a:rPr lang="en-US" altLang="en-US" sz="75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Upon arrival: </a:t>
            </a: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Please visit the security guard in the main lobby, provide your name and tell them you are on site for the MdBio Foundation educator focus group.  You may need to provide identification.  The guard will direct you to the correct floor and room location.</a:t>
            </a:r>
            <a:endParaRPr lang="en-US" altLang="en-US" sz="675"/>
          </a:p>
          <a:p>
            <a:pPr defTabSz="685800" eaLnBrk="0" fontAlgn="base" hangingPunct="0">
              <a:spcBef>
                <a:spcPct val="0"/>
              </a:spcBef>
              <a:spcAft>
                <a:spcPct val="0"/>
              </a:spcAft>
            </a:pPr>
            <a:r>
              <a:rPr lang="en-US" altLang="en-US" sz="75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Dinner: </a:t>
            </a: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 light dinner will be served during the meeting.</a:t>
            </a:r>
            <a:endParaRPr lang="en-US" altLang="en-US" sz="675"/>
          </a:p>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Focus group participants will be asked to provide ideas, guidance and expertise on a variety of issues, including content area selection, curriculum and activities, target audiences, logistics and details, marketing, outreach and future educational needs.</a:t>
            </a:r>
            <a:endParaRPr lang="en-US" altLang="en-US" sz="675"/>
          </a:p>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Thank you for your insight as we build the next generation mobile laboratory to serve Maryland schools.  Your input is valuable and we appreciate you joining us.  </a:t>
            </a:r>
            <a:endParaRPr lang="en-US" altLang="en-US" sz="675"/>
          </a:p>
          <a:p>
            <a:pPr defTabSz="685800" eaLnBrk="0" fontAlgn="base" hangingPunct="0">
              <a:spcBef>
                <a:spcPct val="0"/>
              </a:spcBef>
              <a:spcAft>
                <a:spcPct val="0"/>
              </a:spcAft>
            </a:pPr>
            <a:r>
              <a:rPr lang="en-US" altLang="en-US" sz="75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If you have any questions or are unable to attend please reply to this email or call/text me at 410.570.8814.</a:t>
            </a:r>
            <a:endParaRPr lang="en-US" altLang="en-US" sz="675"/>
          </a:p>
          <a:p>
            <a:pPr defTabSz="685800" eaLnBrk="0" fontAlgn="base" hangingPunct="0">
              <a:spcBef>
                <a:spcPct val="0"/>
              </a:spcBef>
              <a:spcAft>
                <a:spcPct val="0"/>
              </a:spcAft>
            </a:pPr>
            <a:endParaRPr lang="en-US" altLang="en-US" sz="1350">
              <a:latin typeface="Arial" panose="020B0604020202020204" pitchFamily="34" charset="0"/>
            </a:endParaRPr>
          </a:p>
        </p:txBody>
      </p:sp>
      <p:sp>
        <p:nvSpPr>
          <p:cNvPr id="16" name="TextBox 15"/>
          <p:cNvSpPr txBox="1"/>
          <p:nvPr/>
        </p:nvSpPr>
        <p:spPr>
          <a:xfrm>
            <a:off x="3957349" y="2542703"/>
            <a:ext cx="1058230" cy="923330"/>
          </a:xfrm>
          <a:prstGeom prst="rect">
            <a:avLst/>
          </a:prstGeom>
          <a:noFill/>
        </p:spPr>
        <p:txBody>
          <a:bodyPr wrap="square" rtlCol="0">
            <a:spAutoFit/>
          </a:bodyPr>
          <a:lstStyle/>
          <a:p>
            <a:r>
              <a:rPr lang="en-US" sz="1350" dirty="0">
                <a:solidFill>
                  <a:schemeClr val="bg1"/>
                </a:solidFill>
              </a:rPr>
              <a:t>This end was closest to the surface</a:t>
            </a:r>
            <a:endParaRPr lang="en-US" sz="1350" dirty="0">
              <a:solidFill>
                <a:schemeClr val="bg1"/>
              </a:solidFill>
            </a:endParaRPr>
          </a:p>
        </p:txBody>
      </p:sp>
      <p:grpSp>
        <p:nvGrpSpPr>
          <p:cNvPr id="8" name="Group 7"/>
          <p:cNvGrpSpPr/>
          <p:nvPr/>
        </p:nvGrpSpPr>
        <p:grpSpPr>
          <a:xfrm>
            <a:off x="6729974" y="3081069"/>
            <a:ext cx="2288333" cy="909734"/>
            <a:chOff x="8973299" y="2965091"/>
            <a:chExt cx="3051110" cy="1212979"/>
          </a:xfrm>
        </p:grpSpPr>
        <p:sp>
          <p:nvSpPr>
            <p:cNvPr id="18" name="TextBox 17"/>
            <p:cNvSpPr txBox="1"/>
            <p:nvPr/>
          </p:nvSpPr>
          <p:spPr>
            <a:xfrm>
              <a:off x="9106262" y="3386914"/>
              <a:ext cx="2845651" cy="400109"/>
            </a:xfrm>
            <a:prstGeom prst="rect">
              <a:avLst/>
            </a:prstGeom>
            <a:noFill/>
          </p:spPr>
          <p:txBody>
            <a:bodyPr wrap="none" rtlCol="0">
              <a:spAutoFit/>
            </a:bodyPr>
            <a:lstStyle/>
            <a:p>
              <a:r>
                <a:rPr lang="en-US" sz="1350" dirty="0"/>
                <a:t>What does “</a:t>
              </a:r>
              <a:r>
                <a:rPr lang="en-US" sz="1350" dirty="0" err="1"/>
                <a:t>ybp</a:t>
              </a:r>
              <a:r>
                <a:rPr lang="en-US" sz="1350" dirty="0"/>
                <a:t>” stand for?</a:t>
              </a:r>
              <a:endParaRPr lang="en-US" sz="1350" dirty="0"/>
            </a:p>
          </p:txBody>
        </p:sp>
        <p:sp>
          <p:nvSpPr>
            <p:cNvPr id="19" name="Oval Callout 18"/>
            <p:cNvSpPr/>
            <p:nvPr/>
          </p:nvSpPr>
          <p:spPr>
            <a:xfrm>
              <a:off x="8973299" y="2965091"/>
              <a:ext cx="3051110" cy="121297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 name="TextBox 19"/>
          <p:cNvSpPr txBox="1"/>
          <p:nvPr/>
        </p:nvSpPr>
        <p:spPr>
          <a:xfrm>
            <a:off x="6610720" y="5419676"/>
            <a:ext cx="1961780" cy="461665"/>
          </a:xfrm>
          <a:prstGeom prst="rect">
            <a:avLst/>
          </a:prstGeom>
          <a:noFill/>
        </p:spPr>
        <p:txBody>
          <a:bodyPr wrap="square" rtlCol="0">
            <a:spAutoFit/>
          </a:bodyPr>
          <a:lstStyle/>
          <a:p>
            <a:r>
              <a:rPr lang="en-US" sz="1200" dirty="0"/>
              <a:t>This end of the sediment core was the deepest.</a:t>
            </a:r>
            <a:endParaRPr lang="en-US" sz="1200" dirty="0"/>
          </a:p>
        </p:txBody>
      </p:sp>
      <p:sp>
        <p:nvSpPr>
          <p:cNvPr id="21" name="TextBox 20"/>
          <p:cNvSpPr txBox="1"/>
          <p:nvPr/>
        </p:nvSpPr>
        <p:spPr>
          <a:xfrm>
            <a:off x="6450013" y="1172622"/>
            <a:ext cx="2106605" cy="461665"/>
          </a:xfrm>
          <a:prstGeom prst="rect">
            <a:avLst/>
          </a:prstGeom>
          <a:noFill/>
        </p:spPr>
        <p:txBody>
          <a:bodyPr wrap="square" rtlCol="0">
            <a:spAutoFit/>
          </a:bodyPr>
          <a:lstStyle/>
          <a:p>
            <a:r>
              <a:rPr lang="en-US" sz="1200" dirty="0"/>
              <a:t>This end of the sediment core was closest to the surface.</a:t>
            </a:r>
            <a:endParaRPr lang="en-US" sz="1200" dirty="0"/>
          </a:p>
        </p:txBody>
      </p:sp>
      <p:grpSp>
        <p:nvGrpSpPr>
          <p:cNvPr id="7" name="Group 6"/>
          <p:cNvGrpSpPr/>
          <p:nvPr/>
        </p:nvGrpSpPr>
        <p:grpSpPr>
          <a:xfrm>
            <a:off x="5647133" y="1103301"/>
            <a:ext cx="818762" cy="4897449"/>
            <a:chOff x="7529511" y="328068"/>
            <a:chExt cx="1091682" cy="6529932"/>
          </a:xfrm>
        </p:grpSpPr>
        <p:grpSp>
          <p:nvGrpSpPr>
            <p:cNvPr id="17" name="Group 16"/>
            <p:cNvGrpSpPr/>
            <p:nvPr/>
          </p:nvGrpSpPr>
          <p:grpSpPr>
            <a:xfrm>
              <a:off x="7529511" y="328068"/>
              <a:ext cx="1091682" cy="6529932"/>
              <a:chOff x="8262491" y="165934"/>
              <a:chExt cx="1091682" cy="6529932"/>
            </a:xfrm>
          </p:grpSpPr>
          <p:pic>
            <p:nvPicPr>
              <p:cNvPr id="4" name="Picture 2"/>
              <p:cNvPicPr>
                <a:picLocks noChangeAspect="1" noChangeArrowheads="1"/>
              </p:cNvPicPr>
              <p:nvPr/>
            </p:nvPicPr>
            <p:blipFill rotWithShape="1">
              <a:blip r:embed="rId2" cstate="print"/>
              <a:srcRect t="26254" b="47236"/>
              <a:stretch/>
            </p:blipFill>
            <p:spPr bwMode="auto">
              <a:xfrm rot="5400000">
                <a:off x="5543366" y="2885059"/>
                <a:ext cx="6529932" cy="1091682"/>
              </a:xfrm>
              <a:prstGeom prst="rect">
                <a:avLst/>
              </a:prstGeom>
              <a:noFill/>
              <a:ln w="9525">
                <a:noFill/>
                <a:miter lim="800000"/>
                <a:headEnd/>
                <a:tailEnd/>
              </a:ln>
              <a:effectLst/>
            </p:spPr>
          </p:pic>
          <p:sp>
            <p:nvSpPr>
              <p:cNvPr id="10" name="Flowchart: Magnetic Disk 9"/>
              <p:cNvSpPr/>
              <p:nvPr/>
            </p:nvSpPr>
            <p:spPr>
              <a:xfrm>
                <a:off x="8539171" y="1278294"/>
                <a:ext cx="632821" cy="205273"/>
              </a:xfrm>
              <a:prstGeom prst="flowChartMagneticDisk">
                <a:avLst/>
              </a:prstGeom>
              <a:solidFill>
                <a:schemeClr val="bg1">
                  <a:lumMod val="6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2" name="Flowchart: Magnetic Disk 21"/>
              <p:cNvSpPr/>
              <p:nvPr/>
            </p:nvSpPr>
            <p:spPr>
              <a:xfrm>
                <a:off x="8694681" y="2437203"/>
                <a:ext cx="555066" cy="190477"/>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23" name="Flowchart: Magnetic Disk 22"/>
              <p:cNvSpPr/>
              <p:nvPr/>
            </p:nvSpPr>
            <p:spPr>
              <a:xfrm>
                <a:off x="8855581" y="6176963"/>
                <a:ext cx="388436" cy="134606"/>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4" name="Flowchart: Magnetic Disk 23"/>
              <p:cNvSpPr/>
              <p:nvPr/>
            </p:nvSpPr>
            <p:spPr>
              <a:xfrm>
                <a:off x="8764895" y="4525348"/>
                <a:ext cx="528395" cy="1681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8171837" y="6303588"/>
              <a:ext cx="418849" cy="292388"/>
            </a:xfrm>
            <a:prstGeom prst="rect">
              <a:avLst/>
            </a:prstGeom>
            <a:noFill/>
          </p:spPr>
          <p:txBody>
            <a:bodyPr wrap="square" rtlCol="0">
              <a:spAutoFit/>
            </a:bodyPr>
            <a:lstStyle/>
            <a:p>
              <a:r>
                <a:rPr lang="en-US" sz="825" dirty="0"/>
                <a:t>1</a:t>
              </a:r>
              <a:endParaRPr lang="en-US" sz="825" dirty="0"/>
            </a:p>
          </p:txBody>
        </p:sp>
        <p:sp>
          <p:nvSpPr>
            <p:cNvPr id="25" name="TextBox 24"/>
            <p:cNvSpPr txBox="1"/>
            <p:nvPr/>
          </p:nvSpPr>
          <p:spPr>
            <a:xfrm>
              <a:off x="8181168" y="4665091"/>
              <a:ext cx="418849" cy="292388"/>
            </a:xfrm>
            <a:prstGeom prst="rect">
              <a:avLst/>
            </a:prstGeom>
            <a:noFill/>
          </p:spPr>
          <p:txBody>
            <a:bodyPr wrap="square" rtlCol="0">
              <a:spAutoFit/>
            </a:bodyPr>
            <a:lstStyle/>
            <a:p>
              <a:r>
                <a:rPr lang="en-US" sz="825" dirty="0"/>
                <a:t>2</a:t>
              </a:r>
              <a:endParaRPr lang="en-US" sz="825" dirty="0"/>
            </a:p>
          </p:txBody>
        </p:sp>
        <p:sp>
          <p:nvSpPr>
            <p:cNvPr id="26" name="TextBox 25"/>
            <p:cNvSpPr txBox="1"/>
            <p:nvPr/>
          </p:nvSpPr>
          <p:spPr>
            <a:xfrm>
              <a:off x="8097189" y="2608595"/>
              <a:ext cx="418849" cy="292388"/>
            </a:xfrm>
            <a:prstGeom prst="rect">
              <a:avLst/>
            </a:prstGeom>
            <a:noFill/>
          </p:spPr>
          <p:txBody>
            <a:bodyPr wrap="square" rtlCol="0">
              <a:spAutoFit/>
            </a:bodyPr>
            <a:lstStyle/>
            <a:p>
              <a:r>
                <a:rPr lang="en-US" sz="825" dirty="0"/>
                <a:t>3</a:t>
              </a:r>
              <a:endParaRPr lang="en-US" sz="825" dirty="0"/>
            </a:p>
          </p:txBody>
        </p:sp>
        <p:sp>
          <p:nvSpPr>
            <p:cNvPr id="27" name="TextBox 26"/>
            <p:cNvSpPr txBox="1"/>
            <p:nvPr/>
          </p:nvSpPr>
          <p:spPr>
            <a:xfrm>
              <a:off x="7994548" y="1445393"/>
              <a:ext cx="418849" cy="292388"/>
            </a:xfrm>
            <a:prstGeom prst="rect">
              <a:avLst/>
            </a:prstGeom>
            <a:noFill/>
          </p:spPr>
          <p:txBody>
            <a:bodyPr wrap="square" rtlCol="0">
              <a:spAutoFit/>
            </a:bodyPr>
            <a:lstStyle/>
            <a:p>
              <a:r>
                <a:rPr lang="en-US" sz="825" dirty="0"/>
                <a:t>4</a:t>
              </a:r>
              <a:endParaRPr lang="en-US" sz="825" dirty="0"/>
            </a:p>
          </p:txBody>
        </p:sp>
      </p:grpSp>
      <p:pic>
        <p:nvPicPr>
          <p:cNvPr id="28" name="Picture 27"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29"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05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You’re going to examine a model of a sediment core.</a:t>
            </a:r>
            <a:endParaRPr lang="en-US" dirty="0"/>
          </a:p>
        </p:txBody>
      </p:sp>
      <p:sp>
        <p:nvSpPr>
          <p:cNvPr id="7" name="Equal 6"/>
          <p:cNvSpPr/>
          <p:nvPr/>
        </p:nvSpPr>
        <p:spPr>
          <a:xfrm>
            <a:off x="3557296" y="3089599"/>
            <a:ext cx="1882162" cy="86484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AutoShape 2" descr="Beads"/>
          <p:cNvSpPr>
            <a:spLocks noChangeAspect="1" noChangeArrowheads="1"/>
          </p:cNvSpPr>
          <p:nvPr/>
        </p:nvSpPr>
        <p:spPr bwMode="auto">
          <a:xfrm>
            <a:off x="47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524785"/>
            <a:ext cx="2364191" cy="1948093"/>
          </a:xfrm>
          <a:prstGeom prst="rect">
            <a:avLst/>
          </a:prstGeom>
        </p:spPr>
      </p:pic>
      <p:sp>
        <p:nvSpPr>
          <p:cNvPr id="11" name="TextBox 10"/>
          <p:cNvSpPr txBox="1"/>
          <p:nvPr/>
        </p:nvSpPr>
        <p:spPr>
          <a:xfrm>
            <a:off x="430194" y="4872396"/>
            <a:ext cx="2562647" cy="715581"/>
          </a:xfrm>
          <a:prstGeom prst="rect">
            <a:avLst/>
          </a:prstGeom>
          <a:noFill/>
        </p:spPr>
        <p:txBody>
          <a:bodyPr wrap="square" rtlCol="0">
            <a:spAutoFit/>
          </a:bodyPr>
          <a:lstStyle/>
          <a:p>
            <a:r>
              <a:rPr lang="en-US" sz="1350" dirty="0"/>
              <a:t>1 bead represents a pollen grain from a specific taxon (type of plant) in your sample.</a:t>
            </a:r>
          </a:p>
        </p:txBody>
      </p:sp>
      <p:grpSp>
        <p:nvGrpSpPr>
          <p:cNvPr id="12" name="Group 11"/>
          <p:cNvGrpSpPr/>
          <p:nvPr/>
        </p:nvGrpSpPr>
        <p:grpSpPr>
          <a:xfrm>
            <a:off x="5793980" y="2555430"/>
            <a:ext cx="2541474" cy="1909885"/>
            <a:chOff x="7948587" y="777852"/>
            <a:chExt cx="3388632" cy="2546512"/>
          </a:xfrm>
        </p:grpSpPr>
        <p:pic>
          <p:nvPicPr>
            <p:cNvPr id="13" name="Picture 12" descr="https://upload.wikimedia.org/wikipedia/commons/thumb/2/2a/Misc_pollen_colorized.jpg/800px-Misc_pollen_colorize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8587" y="777852"/>
              <a:ext cx="3300210" cy="2515734"/>
            </a:xfrm>
            <a:prstGeom prst="rect">
              <a:avLst/>
            </a:prstGeom>
            <a:noFill/>
            <a:ln>
              <a:noFill/>
            </a:ln>
          </p:spPr>
        </p:pic>
        <p:sp>
          <p:nvSpPr>
            <p:cNvPr id="14" name="TextBox 13"/>
            <p:cNvSpPr txBox="1"/>
            <p:nvPr/>
          </p:nvSpPr>
          <p:spPr>
            <a:xfrm>
              <a:off x="7948587" y="3047365"/>
              <a:ext cx="3388632" cy="276999"/>
            </a:xfrm>
            <a:prstGeom prst="rect">
              <a:avLst/>
            </a:prstGeom>
            <a:noFill/>
          </p:spPr>
          <p:txBody>
            <a:bodyPr wrap="square" rtlCol="0">
              <a:spAutoFit/>
            </a:bodyPr>
            <a:lstStyle/>
            <a:p>
              <a:r>
                <a:rPr lang="en-US" sz="750" dirty="0">
                  <a:solidFill>
                    <a:schemeClr val="bg1">
                      <a:lumMod val="50000"/>
                    </a:schemeClr>
                  </a:solidFill>
                </a:rPr>
                <a:t>Dartmouth Electron Microscope Facility, Dartmouth </a:t>
              </a:r>
              <a:r>
                <a:rPr lang="en-US" sz="750" dirty="0">
                  <a:solidFill>
                    <a:schemeClr val="bg1">
                      <a:lumMod val="50000"/>
                    </a:schemeClr>
                  </a:solidFill>
                </a:rPr>
                <a:t>College</a:t>
              </a:r>
              <a:endParaRPr lang="en-US" sz="750" dirty="0">
                <a:solidFill>
                  <a:schemeClr val="bg1">
                    <a:lumMod val="50000"/>
                  </a:schemeClr>
                </a:solidFill>
              </a:endParaRPr>
            </a:p>
          </p:txBody>
        </p:sp>
      </p:grpSp>
      <p:pic>
        <p:nvPicPr>
          <p:cNvPr id="15" name="Picture 14"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16" name="Picture 2" descr="MADECLE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33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4524181" y="880223"/>
            <a:ext cx="4309577" cy="224669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100040" y="1149645"/>
            <a:ext cx="3668756" cy="1754326"/>
          </a:xfrm>
          <a:prstGeom prst="rect">
            <a:avLst/>
          </a:prstGeom>
          <a:noFill/>
        </p:spPr>
        <p:txBody>
          <a:bodyPr wrap="square" rtlCol="0">
            <a:spAutoFit/>
          </a:bodyPr>
          <a:lstStyle/>
          <a:p>
            <a:r>
              <a:rPr lang="en-US" sz="2700" i="1" dirty="0"/>
              <a:t>What </a:t>
            </a:r>
            <a:r>
              <a:rPr lang="en-US" sz="2700" i="1" dirty="0"/>
              <a:t>was the climate like in </a:t>
            </a:r>
            <a:r>
              <a:rPr lang="en-US" sz="2700" i="1" dirty="0"/>
              <a:t>the Anacostia Watershed over </a:t>
            </a:r>
            <a:r>
              <a:rPr lang="en-US" sz="2700" i="1" dirty="0"/>
              <a:t>the past </a:t>
            </a:r>
            <a:r>
              <a:rPr lang="en-US" sz="2700" i="1" dirty="0"/>
              <a:t>12,500 years?</a:t>
            </a:r>
            <a:endParaRPr lang="en-US" sz="2700" i="1" dirty="0"/>
          </a:p>
        </p:txBody>
      </p:sp>
      <p:pic>
        <p:nvPicPr>
          <p:cNvPr id="6" name="Picture 5"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a:hlinkClick r:id="rId5"/>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878546" y="2486226"/>
            <a:ext cx="5386907" cy="3030135"/>
          </a:xfr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101" y="1149645"/>
            <a:ext cx="2923800" cy="2472980"/>
          </a:xfrm>
          <a:prstGeom prst="rect">
            <a:avLst/>
          </a:prstGeom>
        </p:spPr>
      </p:pic>
      <p:sp>
        <p:nvSpPr>
          <p:cNvPr id="10" name="TextBox 9"/>
          <p:cNvSpPr txBox="1"/>
          <p:nvPr/>
        </p:nvSpPr>
        <p:spPr>
          <a:xfrm>
            <a:off x="162301" y="3862859"/>
            <a:ext cx="3152580" cy="1131079"/>
          </a:xfrm>
          <a:prstGeom prst="rect">
            <a:avLst/>
          </a:prstGeom>
          <a:noFill/>
        </p:spPr>
        <p:txBody>
          <a:bodyPr wrap="square" rtlCol="0">
            <a:spAutoFit/>
          </a:bodyPr>
          <a:lstStyle/>
          <a:p>
            <a:pPr marL="214313" indent="-214313">
              <a:buFont typeface="Arial" panose="020B0604020202020204" pitchFamily="34" charset="0"/>
              <a:buChar char="•"/>
            </a:pPr>
            <a:r>
              <a:rPr lang="en-US" sz="1350" dirty="0"/>
              <a:t>Forested floodplain on Indian Creek, a tributary of Anacostia River in Prince George’s County, Maryland</a:t>
            </a:r>
          </a:p>
          <a:p>
            <a:pPr marL="214313" indent="-214313">
              <a:buFont typeface="Arial" panose="020B0604020202020204" pitchFamily="34" charset="0"/>
              <a:buChar char="•"/>
            </a:pPr>
            <a:r>
              <a:rPr lang="en-US" sz="1350" dirty="0"/>
              <a:t>Area is currently 100 acres of wetland</a:t>
            </a:r>
          </a:p>
          <a:p>
            <a:endParaRPr lang="en-US" sz="1350" dirty="0"/>
          </a:p>
        </p:txBody>
      </p:sp>
    </p:spTree>
    <p:extLst>
      <p:ext uri="{BB962C8B-B14F-4D97-AF65-F5344CB8AC3E}">
        <p14:creationId xmlns:p14="http://schemas.microsoft.com/office/powerpoint/2010/main" val="927441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33" y="796767"/>
            <a:ext cx="7886700" cy="994172"/>
          </a:xfrm>
        </p:spPr>
        <p:txBody>
          <a:bodyPr/>
          <a:lstStyle/>
          <a:p>
            <a:r>
              <a:rPr lang="en-US" dirty="0" smtClean="0"/>
              <a:t>Collecting Pollen Data</a:t>
            </a:r>
            <a:endParaRPr lang="en-US" dirty="0"/>
          </a:p>
        </p:txBody>
      </p:sp>
      <p:sp>
        <p:nvSpPr>
          <p:cNvPr id="3" name="Content Placeholder 2"/>
          <p:cNvSpPr>
            <a:spLocks noGrp="1"/>
          </p:cNvSpPr>
          <p:nvPr>
            <p:ph idx="1"/>
          </p:nvPr>
        </p:nvSpPr>
        <p:spPr>
          <a:xfrm>
            <a:off x="171450" y="1601342"/>
            <a:ext cx="6768193" cy="4323234"/>
          </a:xfrm>
        </p:spPr>
        <p:txBody>
          <a:bodyPr>
            <a:normAutofit fontScale="62500" lnSpcReduction="20000"/>
          </a:bodyPr>
          <a:lstStyle/>
          <a:p>
            <a:r>
              <a:rPr lang="en-US" dirty="0" smtClean="0"/>
              <a:t>Each group is being assigned a sample from one slice of the sediment core:</a:t>
            </a:r>
          </a:p>
          <a:p>
            <a:endParaRPr lang="en-US" dirty="0"/>
          </a:p>
          <a:p>
            <a:endParaRPr lang="en-US" dirty="0" smtClean="0"/>
          </a:p>
          <a:p>
            <a:endParaRPr lang="en-US" dirty="0"/>
          </a:p>
          <a:p>
            <a:endParaRPr lang="en-US" dirty="0" smtClean="0"/>
          </a:p>
          <a:p>
            <a:pPr marL="0" indent="0">
              <a:buNone/>
            </a:pPr>
            <a:endParaRPr lang="en-US" dirty="0" smtClean="0"/>
          </a:p>
          <a:p>
            <a:r>
              <a:rPr lang="en-US" dirty="0" smtClean="0"/>
              <a:t>What type of information will you need to </a:t>
            </a:r>
            <a:r>
              <a:rPr lang="en-US" dirty="0"/>
              <a:t>collect? As a group, create a table on your white board where you will write you data. </a:t>
            </a:r>
            <a:endParaRPr lang="en-US" dirty="0" smtClean="0"/>
          </a:p>
          <a:p>
            <a:r>
              <a:rPr lang="en-US" dirty="0" smtClean="0"/>
              <a:t>Sort though your sediment sample for pollen, and fill in your data table</a:t>
            </a:r>
            <a:r>
              <a:rPr lang="en-US" dirty="0"/>
              <a:t> </a:t>
            </a:r>
            <a:r>
              <a:rPr lang="en-US" dirty="0" smtClean="0"/>
              <a:t>on your white board</a:t>
            </a:r>
          </a:p>
          <a:p>
            <a:r>
              <a:rPr lang="en-US" dirty="0" smtClean="0"/>
              <a:t>Calculate the percentage of each type of pollen in your sample</a:t>
            </a:r>
          </a:p>
          <a:p>
            <a:r>
              <a:rPr lang="en-US" dirty="0" smtClean="0"/>
              <a:t>Add your percentages of pollen to the class data set</a:t>
            </a:r>
          </a:p>
          <a:p>
            <a:pPr marL="0" indent="0">
              <a:buNone/>
            </a:pPr>
            <a:endParaRPr lang="en-US" dirty="0"/>
          </a:p>
        </p:txBody>
      </p:sp>
      <p:sp>
        <p:nvSpPr>
          <p:cNvPr id="5" name="Content Placeholder 2"/>
          <p:cNvSpPr txBox="1">
            <a:spLocks/>
          </p:cNvSpPr>
          <p:nvPr/>
        </p:nvSpPr>
        <p:spPr>
          <a:xfrm>
            <a:off x="1574178" y="2102474"/>
            <a:ext cx="3484984" cy="166251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lumMod val="65000"/>
                  </a:schemeClr>
                </a:solidFill>
              </a:rPr>
              <a:t>Slice 4:  ~340 </a:t>
            </a:r>
            <a:r>
              <a:rPr lang="en-US" sz="2400" dirty="0" err="1">
                <a:solidFill>
                  <a:schemeClr val="bg1">
                    <a:lumMod val="65000"/>
                  </a:schemeClr>
                </a:solidFill>
              </a:rPr>
              <a:t>ybp</a:t>
            </a:r>
            <a:endParaRPr lang="en-US" sz="1350" dirty="0"/>
          </a:p>
          <a:p>
            <a:r>
              <a:rPr lang="en-US" sz="2400" dirty="0">
                <a:solidFill>
                  <a:srgbClr val="00B050"/>
                </a:solidFill>
              </a:rPr>
              <a:t>Slice 3:  ~3,000 </a:t>
            </a:r>
            <a:r>
              <a:rPr lang="en-US" sz="2400" dirty="0" err="1">
                <a:solidFill>
                  <a:srgbClr val="00B050"/>
                </a:solidFill>
              </a:rPr>
              <a:t>ybp</a:t>
            </a:r>
            <a:endParaRPr lang="en-US" sz="1350" dirty="0"/>
          </a:p>
          <a:p>
            <a:r>
              <a:rPr lang="en-US" sz="2400" dirty="0">
                <a:solidFill>
                  <a:schemeClr val="accent1"/>
                </a:solidFill>
              </a:rPr>
              <a:t>Slice 2:  ~10,000 </a:t>
            </a:r>
            <a:r>
              <a:rPr lang="en-US" sz="2400" dirty="0" err="1">
                <a:solidFill>
                  <a:schemeClr val="accent1"/>
                </a:solidFill>
              </a:rPr>
              <a:t>ybp</a:t>
            </a:r>
            <a:endParaRPr lang="en-US" sz="1350" dirty="0"/>
          </a:p>
          <a:p>
            <a:r>
              <a:rPr lang="en-US" sz="2400" dirty="0">
                <a:solidFill>
                  <a:schemeClr val="accent2"/>
                </a:solidFill>
              </a:rPr>
              <a:t>Slice 1:  ~12,500 </a:t>
            </a:r>
            <a:r>
              <a:rPr lang="en-US" sz="2400" dirty="0" err="1">
                <a:solidFill>
                  <a:schemeClr val="accent2"/>
                </a:solidFill>
              </a:rPr>
              <a:t>ybp</a:t>
            </a:r>
            <a:endParaRPr lang="en-US" sz="2400" dirty="0">
              <a:solidFill>
                <a:schemeClr val="accent2"/>
              </a:solidFill>
            </a:endParaRPr>
          </a:p>
          <a:p>
            <a:pPr marL="0" indent="0">
              <a:buNone/>
            </a:pPr>
            <a:endParaRPr lang="en-US" sz="788" dirty="0"/>
          </a:p>
          <a:p>
            <a:endParaRPr lang="en-US" sz="1200" dirty="0"/>
          </a:p>
        </p:txBody>
      </p:sp>
      <p:grpSp>
        <p:nvGrpSpPr>
          <p:cNvPr id="6" name="Group 5"/>
          <p:cNvGrpSpPr/>
          <p:nvPr/>
        </p:nvGrpSpPr>
        <p:grpSpPr>
          <a:xfrm>
            <a:off x="7522586" y="1027127"/>
            <a:ext cx="818762" cy="4897449"/>
            <a:chOff x="7529511" y="328068"/>
            <a:chExt cx="1091682" cy="6529932"/>
          </a:xfrm>
        </p:grpSpPr>
        <p:grpSp>
          <p:nvGrpSpPr>
            <p:cNvPr id="7" name="Group 6"/>
            <p:cNvGrpSpPr/>
            <p:nvPr/>
          </p:nvGrpSpPr>
          <p:grpSpPr>
            <a:xfrm>
              <a:off x="7529511" y="328068"/>
              <a:ext cx="1091682" cy="6529932"/>
              <a:chOff x="8262491" y="165934"/>
              <a:chExt cx="1091682" cy="6529932"/>
            </a:xfrm>
          </p:grpSpPr>
          <p:pic>
            <p:nvPicPr>
              <p:cNvPr id="12" name="Picture 2"/>
              <p:cNvPicPr>
                <a:picLocks noChangeAspect="1" noChangeArrowheads="1"/>
              </p:cNvPicPr>
              <p:nvPr/>
            </p:nvPicPr>
            <p:blipFill rotWithShape="1">
              <a:blip r:embed="rId2" cstate="print"/>
              <a:srcRect t="26254" b="47236"/>
              <a:stretch/>
            </p:blipFill>
            <p:spPr bwMode="auto">
              <a:xfrm rot="5400000">
                <a:off x="5543366" y="2885059"/>
                <a:ext cx="6529932" cy="1091682"/>
              </a:xfrm>
              <a:prstGeom prst="rect">
                <a:avLst/>
              </a:prstGeom>
              <a:noFill/>
              <a:ln w="9525">
                <a:noFill/>
                <a:miter lim="800000"/>
                <a:headEnd/>
                <a:tailEnd/>
              </a:ln>
              <a:effectLst/>
            </p:spPr>
          </p:pic>
          <p:sp>
            <p:nvSpPr>
              <p:cNvPr id="13" name="Flowchart: Magnetic Disk 12"/>
              <p:cNvSpPr/>
              <p:nvPr/>
            </p:nvSpPr>
            <p:spPr>
              <a:xfrm>
                <a:off x="8539171" y="1278294"/>
                <a:ext cx="632821" cy="205273"/>
              </a:xfrm>
              <a:prstGeom prst="flowChartMagneticDisk">
                <a:avLst/>
              </a:prstGeom>
              <a:solidFill>
                <a:schemeClr val="bg1">
                  <a:lumMod val="6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4" name="Flowchart: Magnetic Disk 13"/>
              <p:cNvSpPr/>
              <p:nvPr/>
            </p:nvSpPr>
            <p:spPr>
              <a:xfrm>
                <a:off x="8694681" y="2437203"/>
                <a:ext cx="555066" cy="190477"/>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5" name="Flowchart: Magnetic Disk 14"/>
              <p:cNvSpPr/>
              <p:nvPr/>
            </p:nvSpPr>
            <p:spPr>
              <a:xfrm>
                <a:off x="8855581" y="6176963"/>
                <a:ext cx="388436" cy="134606"/>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6" name="Flowchart: Magnetic Disk 15"/>
              <p:cNvSpPr/>
              <p:nvPr/>
            </p:nvSpPr>
            <p:spPr>
              <a:xfrm>
                <a:off x="8764895" y="4525348"/>
                <a:ext cx="528395" cy="1681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8171837" y="6303588"/>
              <a:ext cx="418849" cy="292388"/>
            </a:xfrm>
            <a:prstGeom prst="rect">
              <a:avLst/>
            </a:prstGeom>
            <a:noFill/>
          </p:spPr>
          <p:txBody>
            <a:bodyPr wrap="square" rtlCol="0">
              <a:spAutoFit/>
            </a:bodyPr>
            <a:lstStyle/>
            <a:p>
              <a:r>
                <a:rPr lang="en-US" sz="825" dirty="0"/>
                <a:t>1</a:t>
              </a:r>
              <a:endParaRPr lang="en-US" sz="825" dirty="0"/>
            </a:p>
          </p:txBody>
        </p:sp>
        <p:sp>
          <p:nvSpPr>
            <p:cNvPr id="9" name="TextBox 8"/>
            <p:cNvSpPr txBox="1"/>
            <p:nvPr/>
          </p:nvSpPr>
          <p:spPr>
            <a:xfrm>
              <a:off x="8181168" y="4665091"/>
              <a:ext cx="418849" cy="292388"/>
            </a:xfrm>
            <a:prstGeom prst="rect">
              <a:avLst/>
            </a:prstGeom>
            <a:noFill/>
          </p:spPr>
          <p:txBody>
            <a:bodyPr wrap="square" rtlCol="0">
              <a:spAutoFit/>
            </a:bodyPr>
            <a:lstStyle/>
            <a:p>
              <a:r>
                <a:rPr lang="en-US" sz="825" dirty="0"/>
                <a:t>2</a:t>
              </a:r>
              <a:endParaRPr lang="en-US" sz="825" dirty="0"/>
            </a:p>
          </p:txBody>
        </p:sp>
        <p:sp>
          <p:nvSpPr>
            <p:cNvPr id="10" name="TextBox 9"/>
            <p:cNvSpPr txBox="1"/>
            <p:nvPr/>
          </p:nvSpPr>
          <p:spPr>
            <a:xfrm>
              <a:off x="8097189" y="2608595"/>
              <a:ext cx="418849" cy="292388"/>
            </a:xfrm>
            <a:prstGeom prst="rect">
              <a:avLst/>
            </a:prstGeom>
            <a:noFill/>
          </p:spPr>
          <p:txBody>
            <a:bodyPr wrap="square" rtlCol="0">
              <a:spAutoFit/>
            </a:bodyPr>
            <a:lstStyle/>
            <a:p>
              <a:r>
                <a:rPr lang="en-US" sz="825" dirty="0"/>
                <a:t>3</a:t>
              </a:r>
              <a:endParaRPr lang="en-US" sz="825" dirty="0"/>
            </a:p>
          </p:txBody>
        </p:sp>
        <p:sp>
          <p:nvSpPr>
            <p:cNvPr id="11" name="TextBox 10"/>
            <p:cNvSpPr txBox="1"/>
            <p:nvPr/>
          </p:nvSpPr>
          <p:spPr>
            <a:xfrm>
              <a:off x="7994548" y="1445393"/>
              <a:ext cx="418849" cy="292388"/>
            </a:xfrm>
            <a:prstGeom prst="rect">
              <a:avLst/>
            </a:prstGeom>
            <a:noFill/>
          </p:spPr>
          <p:txBody>
            <a:bodyPr wrap="square" rtlCol="0">
              <a:spAutoFit/>
            </a:bodyPr>
            <a:lstStyle/>
            <a:p>
              <a:r>
                <a:rPr lang="en-US" sz="825" dirty="0"/>
                <a:t>4</a:t>
              </a:r>
              <a:endParaRPr lang="en-US" sz="825" dirty="0"/>
            </a:p>
          </p:txBody>
        </p:sp>
      </p:grpSp>
      <p:pic>
        <p:nvPicPr>
          <p:cNvPr id="17" name="Picture 16"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18"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52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Responses</a:t>
            </a:r>
            <a:endParaRPr lang="en-US" dirty="0"/>
          </a:p>
        </p:txBody>
      </p:sp>
      <p:sp>
        <p:nvSpPr>
          <p:cNvPr id="3" name="Content Placeholder 2"/>
          <p:cNvSpPr>
            <a:spLocks noGrp="1"/>
          </p:cNvSpPr>
          <p:nvPr>
            <p:ph idx="1"/>
          </p:nvPr>
        </p:nvSpPr>
        <p:spPr>
          <a:xfrm>
            <a:off x="628650" y="2226469"/>
            <a:ext cx="7886700" cy="3263504"/>
          </a:xfrm>
        </p:spPr>
        <p:txBody>
          <a:bodyPr/>
          <a:lstStyle/>
          <a:p>
            <a:r>
              <a:rPr lang="en-US" dirty="0" smtClean="0"/>
              <a:t>…</a:t>
            </a:r>
            <a:endParaRPr lang="en-US" dirty="0"/>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24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38369587"/>
              </p:ext>
            </p:extLst>
          </p:nvPr>
        </p:nvGraphicFramePr>
        <p:xfrm>
          <a:off x="385198" y="1404257"/>
          <a:ext cx="8173616" cy="4337039"/>
        </p:xfrm>
        <a:graphic>
          <a:graphicData uri="http://schemas.openxmlformats.org/drawingml/2006/table">
            <a:tbl>
              <a:tblPr firstRow="1" bandRow="1">
                <a:tableStyleId>{00A15C55-8517-42AA-B614-E9B94910E393}</a:tableStyleId>
              </a:tblPr>
              <a:tblGrid>
                <a:gridCol w="1362269"/>
                <a:gridCol w="1113361"/>
                <a:gridCol w="1441750"/>
                <a:gridCol w="1387929"/>
                <a:gridCol w="1412421"/>
                <a:gridCol w="1455886"/>
              </a:tblGrid>
              <a:tr h="541321">
                <a:tc>
                  <a:txBody>
                    <a:bodyPr/>
                    <a:lstStyle/>
                    <a:p>
                      <a:pPr algn="ctr"/>
                      <a:r>
                        <a:rPr lang="en-US" sz="1200" dirty="0" smtClean="0"/>
                        <a:t>Bead Color</a:t>
                      </a:r>
                      <a:endParaRPr lang="en-US" sz="1200" dirty="0"/>
                    </a:p>
                  </a:txBody>
                  <a:tcPr marL="68580" marR="68580" marT="34290" marB="34290"/>
                </a:tc>
                <a:tc>
                  <a:txBody>
                    <a:bodyPr/>
                    <a:lstStyle/>
                    <a:p>
                      <a:pPr algn="ctr"/>
                      <a:r>
                        <a:rPr lang="en-US" sz="1200" dirty="0" smtClean="0"/>
                        <a:t>Pollen Taxa</a:t>
                      </a:r>
                      <a:endParaRPr lang="en-US" sz="1200" dirty="0"/>
                    </a:p>
                  </a:txBody>
                  <a:tcPr marL="68580" marR="68580" marT="34290" marB="34290"/>
                </a:tc>
                <a:tc>
                  <a:txBody>
                    <a:bodyPr/>
                    <a:lstStyle/>
                    <a:p>
                      <a:pPr algn="ctr"/>
                      <a:r>
                        <a:rPr lang="en-US" sz="1200" dirty="0" smtClean="0"/>
                        <a:t>% Pollen</a:t>
                      </a:r>
                    </a:p>
                    <a:p>
                      <a:pPr algn="ctr"/>
                      <a:r>
                        <a:rPr lang="en-US" sz="1200" dirty="0" smtClean="0"/>
                        <a:t>~340 </a:t>
                      </a:r>
                      <a:r>
                        <a:rPr lang="en-US" sz="1200" dirty="0" err="1" smtClean="0"/>
                        <a:t>ybp</a:t>
                      </a:r>
                      <a:endParaRPr lang="en-US" sz="12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 Pollen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~3,000 </a:t>
                      </a:r>
                      <a:r>
                        <a:rPr lang="en-US" sz="1200" baseline="0" dirty="0" err="1" smtClean="0"/>
                        <a:t>ypb</a:t>
                      </a:r>
                      <a:endParaRPr lang="en-US" sz="1200" dirty="0" smtClean="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 Pollen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~10,000 </a:t>
                      </a:r>
                      <a:r>
                        <a:rPr lang="en-US" sz="1200" baseline="0" dirty="0" err="1" smtClean="0"/>
                        <a:t>ypb</a:t>
                      </a:r>
                      <a:endParaRPr lang="en-US" sz="1200" dirty="0" smtClean="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 Pollen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~12,500 </a:t>
                      </a:r>
                      <a:r>
                        <a:rPr lang="en-US" sz="1200" baseline="0" dirty="0" err="1" smtClean="0"/>
                        <a:t>ypb</a:t>
                      </a:r>
                      <a:endParaRPr lang="en-US" sz="1200" dirty="0" smtClean="0"/>
                    </a:p>
                  </a:txBody>
                  <a:tcPr marL="68580" marR="68580" marT="34290" marB="34290"/>
                </a:tc>
              </a:tr>
              <a:tr h="393311">
                <a:tc>
                  <a:txBody>
                    <a:bodyPr/>
                    <a:lstStyle/>
                    <a:p>
                      <a:r>
                        <a:rPr lang="en-US" sz="1400" dirty="0" smtClean="0"/>
                        <a:t>red</a:t>
                      </a:r>
                      <a:endParaRPr lang="en-US" sz="1400" dirty="0"/>
                    </a:p>
                  </a:txBody>
                  <a:tcPr marL="68580" marR="68580" marT="34290" marB="34290"/>
                </a:tc>
                <a:tc>
                  <a:txBody>
                    <a:bodyPr/>
                    <a:lstStyle/>
                    <a:p>
                      <a:r>
                        <a:rPr lang="en-US" sz="1400" dirty="0" smtClean="0"/>
                        <a:t>Alder</a:t>
                      </a:r>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r>
              <a:tr h="377890">
                <a:tc>
                  <a:txBody>
                    <a:bodyPr/>
                    <a:lstStyle/>
                    <a:p>
                      <a:r>
                        <a:rPr lang="en-US" sz="1400" dirty="0" smtClean="0"/>
                        <a:t>white</a:t>
                      </a:r>
                      <a:endParaRPr lang="en-US" sz="1400" dirty="0"/>
                    </a:p>
                  </a:txBody>
                  <a:tcPr marL="68580" marR="68580" marT="34290" marB="34290"/>
                </a:tc>
                <a:tc>
                  <a:txBody>
                    <a:bodyPr/>
                    <a:lstStyle/>
                    <a:p>
                      <a:r>
                        <a:rPr lang="en-US" sz="1400" dirty="0" smtClean="0"/>
                        <a:t>Birch</a:t>
                      </a:r>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r>
              <a:tr h="391886">
                <a:tc>
                  <a:txBody>
                    <a:bodyPr/>
                    <a:lstStyle/>
                    <a:p>
                      <a:r>
                        <a:rPr lang="en-US" sz="1400" dirty="0" smtClean="0"/>
                        <a:t>yellow</a:t>
                      </a:r>
                      <a:endParaRPr lang="en-US" sz="1400" dirty="0"/>
                    </a:p>
                  </a:txBody>
                  <a:tcPr marL="68580" marR="68580" marT="34290" marB="34290"/>
                </a:tc>
                <a:tc>
                  <a:txBody>
                    <a:bodyPr/>
                    <a:lstStyle/>
                    <a:p>
                      <a:r>
                        <a:rPr lang="en-US" sz="1400" dirty="0" smtClean="0"/>
                        <a:t>Fir</a:t>
                      </a:r>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r>
              <a:tr h="398884">
                <a:tc>
                  <a:txBody>
                    <a:bodyPr/>
                    <a:lstStyle/>
                    <a:p>
                      <a:r>
                        <a:rPr lang="en-US" sz="1400" dirty="0" smtClean="0"/>
                        <a:t>green</a:t>
                      </a:r>
                      <a:endParaRPr lang="en-US" sz="1400" dirty="0"/>
                    </a:p>
                  </a:txBody>
                  <a:tcPr marL="68580" marR="68580" marT="34290" marB="34290"/>
                </a:tc>
                <a:tc>
                  <a:txBody>
                    <a:bodyPr/>
                    <a:lstStyle/>
                    <a:p>
                      <a:r>
                        <a:rPr lang="en-US" sz="1400" dirty="0" smtClean="0"/>
                        <a:t>Hemlock</a:t>
                      </a:r>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r>
              <a:tr h="405882">
                <a:tc>
                  <a:txBody>
                    <a:bodyPr/>
                    <a:lstStyle/>
                    <a:p>
                      <a:r>
                        <a:rPr lang="en-US" sz="1400" dirty="0" smtClean="0"/>
                        <a:t>black</a:t>
                      </a:r>
                      <a:endParaRPr lang="en-US" sz="1400" dirty="0"/>
                    </a:p>
                  </a:txBody>
                  <a:tcPr marL="68580" marR="68580" marT="34290" marB="34290"/>
                </a:tc>
                <a:tc>
                  <a:txBody>
                    <a:bodyPr/>
                    <a:lstStyle/>
                    <a:p>
                      <a:r>
                        <a:rPr lang="en-US" sz="1400" dirty="0" smtClean="0"/>
                        <a:t>Oak</a:t>
                      </a:r>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r>
              <a:tr h="384887">
                <a:tc>
                  <a:txBody>
                    <a:bodyPr/>
                    <a:lstStyle/>
                    <a:p>
                      <a:r>
                        <a:rPr lang="en-US" sz="1400" dirty="0" smtClean="0"/>
                        <a:t>brown</a:t>
                      </a:r>
                      <a:endParaRPr lang="en-US" sz="1400" dirty="0"/>
                    </a:p>
                  </a:txBody>
                  <a:tcPr marL="68580" marR="68580" marT="34290" marB="34290"/>
                </a:tc>
                <a:tc>
                  <a:txBody>
                    <a:bodyPr/>
                    <a:lstStyle/>
                    <a:p>
                      <a:r>
                        <a:rPr lang="en-US" sz="1400" dirty="0" smtClean="0"/>
                        <a:t>Pine</a:t>
                      </a:r>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r>
              <a:tr h="398884">
                <a:tc>
                  <a:txBody>
                    <a:bodyPr/>
                    <a:lstStyle/>
                    <a:p>
                      <a:r>
                        <a:rPr lang="en-US" sz="1400" dirty="0" smtClean="0"/>
                        <a:t>blue</a:t>
                      </a:r>
                      <a:endParaRPr lang="en-US" sz="1400" dirty="0"/>
                    </a:p>
                  </a:txBody>
                  <a:tcPr marL="68580" marR="68580" marT="34290" marB="34290"/>
                </a:tc>
                <a:tc>
                  <a:txBody>
                    <a:bodyPr/>
                    <a:lstStyle/>
                    <a:p>
                      <a:r>
                        <a:rPr lang="en-US" sz="1400" dirty="0" smtClean="0"/>
                        <a:t>Ragweed</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r>
              <a:tr h="405882">
                <a:tc>
                  <a:txBody>
                    <a:bodyPr/>
                    <a:lstStyle/>
                    <a:p>
                      <a:r>
                        <a:rPr lang="en-US" sz="1400" dirty="0" smtClean="0"/>
                        <a:t>purple</a:t>
                      </a:r>
                      <a:endParaRPr lang="en-US" sz="1400" dirty="0"/>
                    </a:p>
                  </a:txBody>
                  <a:tcPr marL="68580" marR="68580" marT="34290" marB="34290"/>
                </a:tc>
                <a:tc>
                  <a:txBody>
                    <a:bodyPr/>
                    <a:lstStyle/>
                    <a:p>
                      <a:r>
                        <a:rPr lang="en-US" sz="1400" dirty="0" smtClean="0"/>
                        <a:t>Sedges</a:t>
                      </a:r>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r>
              <a:tr h="363894">
                <a:tc>
                  <a:txBody>
                    <a:bodyPr/>
                    <a:lstStyle/>
                    <a:p>
                      <a:r>
                        <a:rPr lang="en-US" sz="1400" dirty="0" smtClean="0"/>
                        <a:t>orange</a:t>
                      </a:r>
                      <a:endParaRPr lang="en-US" sz="1400" dirty="0"/>
                    </a:p>
                  </a:txBody>
                  <a:tcPr marL="68580" marR="68580" marT="34290" marB="34290"/>
                </a:tc>
                <a:tc>
                  <a:txBody>
                    <a:bodyPr/>
                    <a:lstStyle/>
                    <a:p>
                      <a:r>
                        <a:rPr lang="en-US" sz="1400" dirty="0" smtClean="0"/>
                        <a:t>Spruce</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r>
              <a:tr h="274320">
                <a:tc>
                  <a:txBody>
                    <a:bodyPr/>
                    <a:lstStyle/>
                    <a:p>
                      <a:r>
                        <a:rPr lang="en-US" sz="1400" dirty="0" smtClean="0"/>
                        <a:t>pink</a:t>
                      </a:r>
                      <a:endParaRPr lang="en-US" sz="1400" dirty="0"/>
                    </a:p>
                  </a:txBody>
                  <a:tcPr marL="68580" marR="68580" marT="34290" marB="34290"/>
                </a:tc>
                <a:tc>
                  <a:txBody>
                    <a:bodyPr/>
                    <a:lstStyle/>
                    <a:p>
                      <a:r>
                        <a:rPr lang="en-US" sz="1400" dirty="0" smtClean="0"/>
                        <a:t>Viburnum</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r>
            </a:tbl>
          </a:graphicData>
        </a:graphic>
      </p:graphicFrame>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5993" y="1004207"/>
            <a:ext cx="8123378" cy="300082"/>
          </a:xfrm>
          <a:prstGeom prst="rect">
            <a:avLst/>
          </a:prstGeom>
          <a:noFill/>
        </p:spPr>
        <p:txBody>
          <a:bodyPr wrap="none" rtlCol="0">
            <a:spAutoFit/>
          </a:bodyPr>
          <a:lstStyle/>
          <a:p>
            <a:r>
              <a:rPr lang="en-US" sz="1350" dirty="0"/>
              <a:t>Class Data Table.  If more than one group collected data for a time period, record the average of the two groups.  </a:t>
            </a:r>
            <a:endParaRPr lang="en-US" sz="1350" dirty="0"/>
          </a:p>
        </p:txBody>
      </p:sp>
    </p:spTree>
    <p:extLst>
      <p:ext uri="{BB962C8B-B14F-4D97-AF65-F5344CB8AC3E}">
        <p14:creationId xmlns:p14="http://schemas.microsoft.com/office/powerpoint/2010/main" val="2079113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questgarden.com/107/59/4/100803055449/images/BAR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766662"/>
            <a:ext cx="1999774" cy="1999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4001" y="857251"/>
            <a:ext cx="3521140" cy="994172"/>
          </a:xfrm>
        </p:spPr>
        <p:txBody>
          <a:bodyPr>
            <a:normAutofit fontScale="90000"/>
          </a:bodyPr>
          <a:lstStyle/>
          <a:p>
            <a:r>
              <a:rPr lang="en-US" dirty="0" smtClean="0"/>
              <a:t>Graphing the Data</a:t>
            </a:r>
            <a:endParaRPr lang="en-US" dirty="0"/>
          </a:p>
        </p:txBody>
      </p:sp>
      <p:sp>
        <p:nvSpPr>
          <p:cNvPr id="3" name="Content Placeholder 2"/>
          <p:cNvSpPr>
            <a:spLocks noGrp="1"/>
          </p:cNvSpPr>
          <p:nvPr>
            <p:ph idx="1"/>
          </p:nvPr>
        </p:nvSpPr>
        <p:spPr>
          <a:xfrm>
            <a:off x="361763" y="1883932"/>
            <a:ext cx="7496123" cy="3765458"/>
          </a:xfrm>
        </p:spPr>
        <p:txBody>
          <a:bodyPr>
            <a:normAutofit/>
          </a:bodyPr>
          <a:lstStyle/>
          <a:p>
            <a:r>
              <a:rPr lang="en-US" sz="2700" dirty="0"/>
              <a:t>Make a graph of the percentage of each pollen species for each time period (you will be making 4 graphs</a:t>
            </a:r>
          </a:p>
          <a:p>
            <a:r>
              <a:rPr lang="en-US" sz="2700" dirty="0"/>
              <a:t>In order to facilitate comparison later make sure to do the following:</a:t>
            </a:r>
          </a:p>
          <a:p>
            <a:pPr lvl="1"/>
            <a:r>
              <a:rPr lang="en-US" sz="2100" dirty="0"/>
              <a:t>A</a:t>
            </a:r>
            <a:r>
              <a:rPr lang="en-US" sz="2100" dirty="0"/>
              <a:t>rrange </a:t>
            </a:r>
            <a:r>
              <a:rPr lang="en-US" sz="2100" dirty="0"/>
              <a:t>the taxa along the x-axis in alphabetical </a:t>
            </a:r>
            <a:r>
              <a:rPr lang="en-US" sz="2100" dirty="0"/>
              <a:t>order</a:t>
            </a:r>
          </a:p>
          <a:p>
            <a:pPr lvl="1"/>
            <a:r>
              <a:rPr lang="en-US" sz="2100" dirty="0"/>
              <a:t>Leave a space for all taxa, even if none were counted</a:t>
            </a:r>
            <a:endParaRPr lang="en-US" sz="2100" dirty="0"/>
          </a:p>
          <a:p>
            <a:pPr lvl="1"/>
            <a:r>
              <a:rPr lang="en-US" sz="2100" dirty="0"/>
              <a:t>Use a common </a:t>
            </a:r>
            <a:r>
              <a:rPr lang="en-US" sz="2100" dirty="0"/>
              <a:t>scale (0% – 50%) on the y-axis</a:t>
            </a:r>
          </a:p>
          <a:p>
            <a:endParaRPr lang="en-US" sz="1500" dirty="0"/>
          </a:p>
          <a:p>
            <a:pPr marL="0" indent="0">
              <a:buNone/>
            </a:pPr>
            <a:endParaRPr lang="en-US" dirty="0"/>
          </a:p>
        </p:txBody>
      </p:sp>
      <p:pic>
        <p:nvPicPr>
          <p:cNvPr id="5" name="Picture 4"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6"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76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thepapist.org/wp-content/uploads/2015/09/ques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574" y="3332436"/>
            <a:ext cx="2089819" cy="2463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you need to do next to be able to answer your question?</a:t>
            </a:r>
            <a:endParaRPr lang="en-US" dirty="0"/>
          </a:p>
        </p:txBody>
      </p:sp>
      <p:grpSp>
        <p:nvGrpSpPr>
          <p:cNvPr id="4" name="Group 3"/>
          <p:cNvGrpSpPr/>
          <p:nvPr/>
        </p:nvGrpSpPr>
        <p:grpSpPr>
          <a:xfrm>
            <a:off x="3938708" y="2197393"/>
            <a:ext cx="4309577" cy="2246699"/>
            <a:chOff x="752671" y="2229545"/>
            <a:chExt cx="5746102" cy="2995598"/>
          </a:xfrm>
        </p:grpSpPr>
        <p:sp>
          <p:nvSpPr>
            <p:cNvPr id="5" name="Oval Callout 4"/>
            <p:cNvSpPr/>
            <p:nvPr/>
          </p:nvSpPr>
          <p:spPr>
            <a:xfrm>
              <a:off x="752671" y="2229545"/>
              <a:ext cx="5746102" cy="2995598"/>
            </a:xfrm>
            <a:prstGeom prst="wedgeEllipseCallout">
              <a:avLst>
                <a:gd name="adj1" fmla="val -57585"/>
                <a:gd name="adj2" fmla="val 163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1520482" y="2588774"/>
              <a:ext cx="4891675" cy="2339101"/>
            </a:xfrm>
            <a:prstGeom prst="rect">
              <a:avLst/>
            </a:prstGeom>
            <a:noFill/>
          </p:spPr>
          <p:txBody>
            <a:bodyPr wrap="square" rtlCol="0">
              <a:spAutoFit/>
            </a:bodyPr>
            <a:lstStyle/>
            <a:p>
              <a:r>
                <a:rPr lang="en-US" sz="2700" i="1" dirty="0"/>
                <a:t>What </a:t>
              </a:r>
              <a:r>
                <a:rPr lang="en-US" sz="2700" i="1" dirty="0"/>
                <a:t>was the climate like in </a:t>
              </a:r>
              <a:r>
                <a:rPr lang="en-US" sz="2700" i="1" dirty="0"/>
                <a:t>the Anacostia Watershed over </a:t>
              </a:r>
              <a:r>
                <a:rPr lang="en-US" sz="2700" i="1" dirty="0"/>
                <a:t>the past </a:t>
              </a:r>
              <a:r>
                <a:rPr lang="en-US" sz="2700" i="1" dirty="0"/>
                <a:t>12,500 years?</a:t>
              </a:r>
              <a:endParaRPr lang="en-US" sz="2700" i="1" dirty="0"/>
            </a:p>
          </p:txBody>
        </p:sp>
      </p:grpSp>
    </p:spTree>
    <p:extLst>
      <p:ext uri="{BB962C8B-B14F-4D97-AF65-F5344CB8AC3E}">
        <p14:creationId xmlns:p14="http://schemas.microsoft.com/office/powerpoint/2010/main" val="2732935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71880" y="1935171"/>
            <a:ext cx="5132615" cy="3619685"/>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Look for patterns in your data to answer the question.</a:t>
            </a:r>
          </a:p>
          <a:p>
            <a:r>
              <a:rPr lang="en-US" sz="2100" dirty="0"/>
              <a:t>Use the </a:t>
            </a:r>
            <a:r>
              <a:rPr lang="en-US" sz="2100" dirty="0"/>
              <a:t>Plant Characteristics Table if </a:t>
            </a:r>
            <a:r>
              <a:rPr lang="en-US" sz="2100" dirty="0"/>
              <a:t>you need more information about </a:t>
            </a:r>
            <a:r>
              <a:rPr lang="en-US" sz="2100" dirty="0"/>
              <a:t>the preferred climate of each </a:t>
            </a:r>
            <a:r>
              <a:rPr lang="en-US" sz="2100" dirty="0"/>
              <a:t>taxon</a:t>
            </a:r>
            <a:r>
              <a:rPr lang="en-US" sz="2100" dirty="0"/>
              <a:t>.</a:t>
            </a:r>
          </a:p>
          <a:p>
            <a:r>
              <a:rPr lang="en-US" sz="2100" dirty="0"/>
              <a:t>Consider the following:</a:t>
            </a:r>
          </a:p>
          <a:p>
            <a:pPr lvl="1"/>
            <a:r>
              <a:rPr lang="en-US" sz="1800" dirty="0"/>
              <a:t>Which taxon are most represented in your sample? </a:t>
            </a:r>
          </a:p>
          <a:p>
            <a:pPr lvl="1"/>
            <a:r>
              <a:rPr lang="en-US" sz="1800" dirty="0"/>
              <a:t>Which taxon are NOT represented in your sample? </a:t>
            </a:r>
          </a:p>
          <a:p>
            <a:pPr lvl="1"/>
            <a:r>
              <a:rPr lang="en-US" sz="1800" dirty="0"/>
              <a:t>Are the percentages of specific </a:t>
            </a:r>
            <a:r>
              <a:rPr lang="en-US" sz="1800" dirty="0"/>
              <a:t>taxa </a:t>
            </a:r>
            <a:r>
              <a:rPr lang="en-US" sz="1800" dirty="0"/>
              <a:t>going up or down through time?</a:t>
            </a:r>
          </a:p>
          <a:p>
            <a:pPr lvl="1"/>
            <a:r>
              <a:rPr lang="en-US" sz="1800" dirty="0"/>
              <a:t>What type of climate does each </a:t>
            </a:r>
            <a:r>
              <a:rPr lang="en-US" sz="1800" dirty="0"/>
              <a:t>taxon </a:t>
            </a:r>
            <a:r>
              <a:rPr lang="en-US" sz="1800" dirty="0"/>
              <a:t>do best in?  Wet? Dry?  Cold? Hot?</a:t>
            </a:r>
          </a:p>
          <a:p>
            <a:pPr marL="0" indent="0">
              <a:buNone/>
            </a:pPr>
            <a:endParaRPr lang="en-US" sz="2100" dirty="0"/>
          </a:p>
        </p:txBody>
      </p:sp>
      <p:pic>
        <p:nvPicPr>
          <p:cNvPr id="6150" name="Picture 6" descr="http://www.dashboardinsight.com/CMS/6a14c7e0-e9b5-42a0-b943-c60346395a27/Martin-Dec-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3502" y="4696264"/>
            <a:ext cx="1654429" cy="12233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Data analysis and </a:t>
            </a:r>
            <a:r>
              <a:rPr lang="en-US" dirty="0" smtClean="0"/>
              <a:t>interpretation</a:t>
            </a:r>
            <a:r>
              <a:rPr lang="en-US" dirty="0"/>
              <a:t/>
            </a:r>
            <a:br>
              <a:rPr lang="en-US" dirty="0"/>
            </a:br>
            <a:endParaRPr lang="en-US" dirty="0"/>
          </a:p>
        </p:txBody>
      </p:sp>
      <p:sp>
        <p:nvSpPr>
          <p:cNvPr id="6" name="Oval Callout 5"/>
          <p:cNvSpPr/>
          <p:nvPr/>
        </p:nvSpPr>
        <p:spPr>
          <a:xfrm>
            <a:off x="5878285" y="1745620"/>
            <a:ext cx="2637065" cy="2221376"/>
          </a:xfrm>
          <a:prstGeom prst="wedgeEllipseCallout">
            <a:avLst>
              <a:gd name="adj1" fmla="val -48903"/>
              <a:gd name="adj2" fmla="val 644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6230985" y="1929543"/>
            <a:ext cx="2143262" cy="2031325"/>
          </a:xfrm>
          <a:prstGeom prst="rect">
            <a:avLst/>
          </a:prstGeom>
          <a:noFill/>
        </p:spPr>
        <p:txBody>
          <a:bodyPr wrap="square" rtlCol="0">
            <a:spAutoFit/>
          </a:bodyPr>
          <a:lstStyle/>
          <a:p>
            <a:r>
              <a:rPr lang="en-US" sz="2100" i="1" dirty="0"/>
              <a:t>What was the climate like in the Anacostia Watershed over the past 12,500 years?</a:t>
            </a:r>
          </a:p>
        </p:txBody>
      </p:sp>
      <p:pic>
        <p:nvPicPr>
          <p:cNvPr id="9" name="Picture 8"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10"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989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5" y="951667"/>
            <a:ext cx="4163378" cy="994172"/>
          </a:xfrm>
        </p:spPr>
        <p:txBody>
          <a:bodyPr>
            <a:normAutofit fontScale="90000"/>
          </a:bodyPr>
          <a:lstStyle/>
          <a:p>
            <a:r>
              <a:rPr lang="en-US" dirty="0" smtClean="0"/>
              <a:t>Scientific Argument</a:t>
            </a:r>
            <a:endParaRPr lang="en-US" dirty="0"/>
          </a:p>
        </p:txBody>
      </p:sp>
      <p:sp>
        <p:nvSpPr>
          <p:cNvPr id="3" name="Content Placeholder 2"/>
          <p:cNvSpPr>
            <a:spLocks noGrp="1"/>
          </p:cNvSpPr>
          <p:nvPr>
            <p:ph idx="1"/>
          </p:nvPr>
        </p:nvSpPr>
        <p:spPr>
          <a:xfrm>
            <a:off x="217170" y="2300287"/>
            <a:ext cx="4917758" cy="2654618"/>
          </a:xfrm>
        </p:spPr>
        <p:txBody>
          <a:bodyPr>
            <a:normAutofit fontScale="85000" lnSpcReduction="20000"/>
          </a:bodyPr>
          <a:lstStyle/>
          <a:p>
            <a:r>
              <a:rPr lang="en-US" dirty="0" smtClean="0"/>
              <a:t>Each person in your group needs to write a scientific argument (a claim, supported by evidence and reasoning) about what the climate was over the past 12,500 years</a:t>
            </a:r>
            <a:r>
              <a:rPr lang="en-US" dirty="0"/>
              <a:t> </a:t>
            </a:r>
            <a:r>
              <a:rPr lang="en-US" dirty="0" smtClean="0"/>
              <a:t>in the Anacostia watershed.</a:t>
            </a:r>
          </a:p>
          <a:p>
            <a:r>
              <a:rPr lang="en-US" dirty="0" smtClean="0"/>
              <a:t>You can ask your group members for help, but you must write your own scientific argument.</a:t>
            </a:r>
          </a:p>
        </p:txBody>
      </p:sp>
      <p:grpSp>
        <p:nvGrpSpPr>
          <p:cNvPr id="11" name="Group 10"/>
          <p:cNvGrpSpPr/>
          <p:nvPr/>
        </p:nvGrpSpPr>
        <p:grpSpPr>
          <a:xfrm>
            <a:off x="5409247" y="1328737"/>
            <a:ext cx="3616167" cy="4037648"/>
            <a:chOff x="7212329" y="628650"/>
            <a:chExt cx="4821556" cy="5383530"/>
          </a:xfrm>
        </p:grpSpPr>
        <p:sp>
          <p:nvSpPr>
            <p:cNvPr id="4" name="Rectangle 3"/>
            <p:cNvSpPr/>
            <p:nvPr/>
          </p:nvSpPr>
          <p:spPr>
            <a:xfrm>
              <a:off x="7212329" y="628650"/>
              <a:ext cx="4821555"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7212330" y="1924050"/>
              <a:ext cx="1760220" cy="4088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9201150" y="1924050"/>
              <a:ext cx="2832735" cy="4088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7349490" y="788670"/>
              <a:ext cx="4366260" cy="954108"/>
            </a:xfrm>
            <a:prstGeom prst="rect">
              <a:avLst/>
            </a:prstGeom>
            <a:noFill/>
          </p:spPr>
          <p:txBody>
            <a:bodyPr wrap="square" rtlCol="0">
              <a:spAutoFit/>
            </a:bodyPr>
            <a:lstStyle/>
            <a:p>
              <a:r>
                <a:rPr lang="en-US" sz="1350" dirty="0"/>
                <a:t>Claim:  Answer to the question </a:t>
              </a:r>
              <a:r>
                <a:rPr lang="en-US" sz="1350" i="1" dirty="0"/>
                <a:t>What was the climate like in the Anacostia </a:t>
              </a:r>
              <a:r>
                <a:rPr lang="en-US" sz="1350" i="1" dirty="0"/>
                <a:t>watershed </a:t>
              </a:r>
              <a:r>
                <a:rPr lang="en-US" sz="1350" i="1" dirty="0"/>
                <a:t>over the past 12,500 years</a:t>
              </a:r>
              <a:r>
                <a:rPr lang="en-US" sz="1350" i="1" dirty="0"/>
                <a:t>?</a:t>
              </a:r>
              <a:endParaRPr lang="en-US" sz="1350" i="1" dirty="0"/>
            </a:p>
          </p:txBody>
        </p:sp>
        <p:sp>
          <p:nvSpPr>
            <p:cNvPr id="9" name="TextBox 8"/>
            <p:cNvSpPr txBox="1"/>
            <p:nvPr/>
          </p:nvSpPr>
          <p:spPr>
            <a:xfrm>
              <a:off x="7338060" y="2056732"/>
              <a:ext cx="1485900" cy="2339101"/>
            </a:xfrm>
            <a:prstGeom prst="rect">
              <a:avLst/>
            </a:prstGeom>
            <a:noFill/>
          </p:spPr>
          <p:txBody>
            <a:bodyPr wrap="square" rtlCol="0">
              <a:spAutoFit/>
            </a:bodyPr>
            <a:lstStyle/>
            <a:p>
              <a:r>
                <a:rPr lang="en-US" sz="1350" dirty="0"/>
                <a:t>Evidence: The data that support your claim.  Must be appropriate and sufficient.</a:t>
              </a:r>
              <a:endParaRPr lang="en-US" sz="1350" dirty="0"/>
            </a:p>
          </p:txBody>
        </p:sp>
        <p:sp>
          <p:nvSpPr>
            <p:cNvPr id="10" name="TextBox 9"/>
            <p:cNvSpPr txBox="1"/>
            <p:nvPr/>
          </p:nvSpPr>
          <p:spPr>
            <a:xfrm>
              <a:off x="9284970" y="2056732"/>
              <a:ext cx="2545080" cy="1231107"/>
            </a:xfrm>
            <a:prstGeom prst="rect">
              <a:avLst/>
            </a:prstGeom>
            <a:noFill/>
          </p:spPr>
          <p:txBody>
            <a:bodyPr wrap="square" rtlCol="0">
              <a:spAutoFit/>
            </a:bodyPr>
            <a:lstStyle/>
            <a:p>
              <a:r>
                <a:rPr lang="en-US" sz="1350" dirty="0"/>
                <a:t>Reasoning: Explains how the data support the claim.  Includes scientific principles.</a:t>
              </a:r>
              <a:endParaRPr lang="en-US" sz="1350" dirty="0"/>
            </a:p>
          </p:txBody>
        </p:sp>
      </p:grpSp>
      <p:pic>
        <p:nvPicPr>
          <p:cNvPr id="12" name="Picture 11"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13"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398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Argument Peer Review</a:t>
            </a:r>
            <a:endParaRPr lang="en-US" dirty="0"/>
          </a:p>
        </p:txBody>
      </p:sp>
      <p:sp>
        <p:nvSpPr>
          <p:cNvPr id="3" name="Content Placeholder 2"/>
          <p:cNvSpPr>
            <a:spLocks noGrp="1"/>
          </p:cNvSpPr>
          <p:nvPr>
            <p:ph idx="1"/>
          </p:nvPr>
        </p:nvSpPr>
        <p:spPr/>
        <p:txBody>
          <a:bodyPr/>
          <a:lstStyle/>
          <a:p>
            <a:r>
              <a:rPr lang="en-US" dirty="0" smtClean="0"/>
              <a:t>You will be paired up with a person from another group.</a:t>
            </a:r>
          </a:p>
          <a:p>
            <a:r>
              <a:rPr lang="en-US" dirty="0" smtClean="0"/>
              <a:t>You will compare your responses and critique your own scientific explanations.</a:t>
            </a:r>
          </a:p>
          <a:p>
            <a:r>
              <a:rPr lang="en-US" dirty="0" smtClean="0"/>
              <a:t>Use the rubric provided to assess your CER.</a:t>
            </a:r>
            <a:endParaRPr lang="en-US" dirty="0"/>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223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Scientific </a:t>
            </a:r>
            <a:r>
              <a:rPr lang="en-US" dirty="0"/>
              <a:t>A</a:t>
            </a:r>
            <a:r>
              <a:rPr lang="en-US" dirty="0" smtClean="0"/>
              <a:t>rgument Peer Review</a:t>
            </a:r>
            <a:endParaRPr lang="en-US" dirty="0"/>
          </a:p>
        </p:txBody>
      </p:sp>
      <p:sp>
        <p:nvSpPr>
          <p:cNvPr id="3" name="Content Placeholder 2"/>
          <p:cNvSpPr>
            <a:spLocks noGrp="1"/>
          </p:cNvSpPr>
          <p:nvPr>
            <p:ph idx="1"/>
          </p:nvPr>
        </p:nvSpPr>
        <p:spPr/>
        <p:txBody>
          <a:bodyPr/>
          <a:lstStyle/>
          <a:p>
            <a:r>
              <a:rPr lang="en-US" dirty="0" smtClean="0"/>
              <a:t>Using the feedback from your peer review session, revise your scientific explanation about what the climate was like in this region over the past 12,500 years.</a:t>
            </a:r>
            <a:endParaRPr lang="en-US" dirty="0"/>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744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22275"/>
            <a:ext cx="7886700" cy="994172"/>
          </a:xfrm>
        </p:spPr>
        <p:txBody>
          <a:bodyPr>
            <a:normAutofit fontScale="90000"/>
          </a:bodyPr>
          <a:lstStyle/>
          <a:p>
            <a:r>
              <a:rPr lang="en-US" dirty="0"/>
              <a:t>An important aspect of science is identifying and explaining patterns in nature.  </a:t>
            </a:r>
            <a:r>
              <a:rPr lang="en-US" dirty="0" smtClean="0"/>
              <a:t>Explain why </a:t>
            </a:r>
            <a:r>
              <a:rPr lang="en-US" dirty="0"/>
              <a:t>this is important for scientists to do, using an example from your climate investigation. </a:t>
            </a:r>
          </a:p>
        </p:txBody>
      </p:sp>
      <p:pic>
        <p:nvPicPr>
          <p:cNvPr id="2050" name="Picture 2" descr="http://postcards.typepad.com/.a/6a00d834526b7769e2017d3e59409d970c-pi"/>
          <p:cNvPicPr>
            <a:picLocks noChangeAspect="1" noChangeArrowheads="1"/>
          </p:cNvPicPr>
          <p:nvPr/>
        </p:nvPicPr>
        <p:blipFill rotWithShape="1">
          <a:blip r:embed="rId2">
            <a:extLst>
              <a:ext uri="{28A0092B-C50C-407E-A947-70E740481C1C}">
                <a14:useLocalDpi xmlns:a14="http://schemas.microsoft.com/office/drawing/2010/main" val="0"/>
              </a:ext>
            </a:extLst>
          </a:blip>
          <a:srcRect l="2423" t="1678" r="2152" b="2170"/>
          <a:stretch/>
        </p:blipFill>
        <p:spPr bwMode="auto">
          <a:xfrm>
            <a:off x="5447784" y="4134951"/>
            <a:ext cx="3067566" cy="17515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06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22275"/>
            <a:ext cx="7886700" cy="994172"/>
          </a:xfrm>
        </p:spPr>
        <p:txBody>
          <a:bodyPr>
            <a:normAutofit fontScale="90000"/>
          </a:bodyPr>
          <a:lstStyle/>
          <a:p>
            <a:r>
              <a:rPr lang="en-US" dirty="0"/>
              <a:t>An important aspect of science is identifying and explaining patterns in nature.  </a:t>
            </a:r>
            <a:r>
              <a:rPr lang="en-US" dirty="0" smtClean="0"/>
              <a:t>Explain why </a:t>
            </a:r>
            <a:r>
              <a:rPr lang="en-US" dirty="0"/>
              <a:t>this is important for scientists to do, using an example from your climate investigation. </a:t>
            </a:r>
          </a:p>
        </p:txBody>
      </p:sp>
      <p:sp>
        <p:nvSpPr>
          <p:cNvPr id="3" name="TextBox 2"/>
          <p:cNvSpPr txBox="1"/>
          <p:nvPr/>
        </p:nvSpPr>
        <p:spPr>
          <a:xfrm>
            <a:off x="697230" y="3268980"/>
            <a:ext cx="5166360" cy="2516073"/>
          </a:xfrm>
          <a:prstGeom prst="rect">
            <a:avLst/>
          </a:prstGeom>
          <a:noFill/>
        </p:spPr>
        <p:txBody>
          <a:bodyPr wrap="square" rtlCol="0">
            <a:spAutoFit/>
          </a:bodyPr>
          <a:lstStyle/>
          <a:p>
            <a:r>
              <a:rPr lang="en-US" i="1" dirty="0"/>
              <a:t>Science </a:t>
            </a:r>
            <a:r>
              <a:rPr lang="en-US" i="1" dirty="0"/>
              <a:t>assumes that objects and events in natural systems occur in consistent patterns that are understandable through measurement and observation.  By studying these patterns, scientists can understand how the natural world works. By understanding past patterns of climate change, scientists are able to develop a better understanding of current causes of climate change.  </a:t>
            </a:r>
            <a:endParaRPr lang="en-US" dirty="0"/>
          </a:p>
          <a:p>
            <a:endParaRPr lang="en-US" sz="1350" dirty="0"/>
          </a:p>
        </p:txBody>
      </p:sp>
      <p:pic>
        <p:nvPicPr>
          <p:cNvPr id="5" name="Picture 2" descr="http://postcards.typepad.com/.a/6a00d834526b7769e2017d3e59409d970c-pi"/>
          <p:cNvPicPr>
            <a:picLocks noChangeAspect="1" noChangeArrowheads="1"/>
          </p:cNvPicPr>
          <p:nvPr/>
        </p:nvPicPr>
        <p:blipFill rotWithShape="1">
          <a:blip r:embed="rId2">
            <a:extLst>
              <a:ext uri="{28A0092B-C50C-407E-A947-70E740481C1C}">
                <a14:useLocalDpi xmlns:a14="http://schemas.microsoft.com/office/drawing/2010/main" val="0"/>
              </a:ext>
            </a:extLst>
          </a:blip>
          <a:srcRect l="2423" t="1678" r="2152" b="2170"/>
          <a:stretch/>
        </p:blipFill>
        <p:spPr bwMode="auto">
          <a:xfrm>
            <a:off x="5447784" y="4134951"/>
            <a:ext cx="3067566" cy="1751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spTree>
    <p:extLst>
      <p:ext uri="{BB962C8B-B14F-4D97-AF65-F5344CB8AC3E}">
        <p14:creationId xmlns:p14="http://schemas.microsoft.com/office/powerpoint/2010/main" val="31775261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Does all science require controlled experiments?  Provide specific examples from this activity to support your answer. </a:t>
            </a:r>
          </a:p>
        </p:txBody>
      </p:sp>
      <p:pic>
        <p:nvPicPr>
          <p:cNvPr id="3074" name="Picture 2" descr="http://i.kinja-img.com/gawker-media/image/upload/mddipof2n7m5uwcxe7c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4256" y="4144876"/>
            <a:ext cx="242316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http://creationwiki.org/pool/images/thumb/b/bc/Cosmos.jpg/350px-Cos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57" y="4144876"/>
            <a:ext cx="2273012"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http://voices.nationalgeographic.com/files/2014/04/jane-goodall-birthday-chimps-laughing-9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9303" y="4144876"/>
            <a:ext cx="2543528" cy="1711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2" descr="MADECLE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87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9647" y="1138105"/>
            <a:ext cx="3886200" cy="1263369"/>
          </a:xfrm>
        </p:spPr>
        <p:txBody>
          <a:bodyPr>
            <a:normAutofit fontScale="85000" lnSpcReduction="10000"/>
          </a:bodyPr>
          <a:lstStyle/>
          <a:p>
            <a:r>
              <a:rPr lang="en-US" dirty="0" smtClean="0"/>
              <a:t>Observation is what you can detect with your five senses</a:t>
            </a:r>
          </a:p>
          <a:p>
            <a:endParaRPr lang="en-US" dirty="0"/>
          </a:p>
          <a:p>
            <a:endParaRPr lang="en-US" dirty="0" smtClean="0"/>
          </a:p>
          <a:p>
            <a:endParaRPr lang="en-US" dirty="0"/>
          </a:p>
          <a:p>
            <a:endParaRPr lang="en-US" dirty="0"/>
          </a:p>
        </p:txBody>
      </p:sp>
      <p:sp>
        <p:nvSpPr>
          <p:cNvPr id="4" name="Content Placeholder 3"/>
          <p:cNvSpPr>
            <a:spLocks noGrp="1"/>
          </p:cNvSpPr>
          <p:nvPr>
            <p:ph sz="half" idx="2"/>
          </p:nvPr>
        </p:nvSpPr>
        <p:spPr>
          <a:xfrm>
            <a:off x="5149778" y="1138105"/>
            <a:ext cx="3886200" cy="1276389"/>
          </a:xfrm>
        </p:spPr>
        <p:txBody>
          <a:bodyPr>
            <a:normAutofit fontScale="85000" lnSpcReduction="10000"/>
          </a:bodyPr>
          <a:lstStyle/>
          <a:p>
            <a:r>
              <a:rPr lang="en-US" dirty="0" smtClean="0"/>
              <a:t>Inference is a conclusion reached based on evidence (including observations) and reasoning.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664" y="2561790"/>
            <a:ext cx="2515993" cy="3174590"/>
          </a:xfrm>
          <a:prstGeom prst="rect">
            <a:avLst/>
          </a:prstGeom>
        </p:spPr>
      </p:pic>
      <p:sp>
        <p:nvSpPr>
          <p:cNvPr id="6" name="TextBox 5"/>
          <p:cNvSpPr txBox="1"/>
          <p:nvPr/>
        </p:nvSpPr>
        <p:spPr>
          <a:xfrm>
            <a:off x="329647" y="3804035"/>
            <a:ext cx="2225163" cy="507831"/>
          </a:xfrm>
          <a:prstGeom prst="rect">
            <a:avLst/>
          </a:prstGeom>
          <a:noFill/>
        </p:spPr>
        <p:txBody>
          <a:bodyPr wrap="square" rtlCol="0">
            <a:spAutoFit/>
          </a:bodyPr>
          <a:lstStyle/>
          <a:p>
            <a:r>
              <a:rPr lang="en-US" sz="1350" dirty="0"/>
              <a:t>Observation:  There is a hole in the container.</a:t>
            </a:r>
            <a:endParaRPr lang="en-US" sz="1350" dirty="0"/>
          </a:p>
        </p:txBody>
      </p:sp>
      <p:sp>
        <p:nvSpPr>
          <p:cNvPr id="7" name="TextBox 6"/>
          <p:cNvSpPr txBox="1"/>
          <p:nvPr/>
        </p:nvSpPr>
        <p:spPr>
          <a:xfrm>
            <a:off x="424465" y="2561790"/>
            <a:ext cx="2225163" cy="507831"/>
          </a:xfrm>
          <a:prstGeom prst="rect">
            <a:avLst/>
          </a:prstGeom>
          <a:noFill/>
        </p:spPr>
        <p:txBody>
          <a:bodyPr wrap="square" rtlCol="0">
            <a:spAutoFit/>
          </a:bodyPr>
          <a:lstStyle/>
          <a:p>
            <a:r>
              <a:rPr lang="en-US" sz="1350" dirty="0"/>
              <a:t>Observation:  The fish is holding a long object.</a:t>
            </a:r>
            <a:endParaRPr lang="en-US" sz="1350" dirty="0"/>
          </a:p>
        </p:txBody>
      </p:sp>
      <p:sp>
        <p:nvSpPr>
          <p:cNvPr id="8" name="TextBox 7"/>
          <p:cNvSpPr txBox="1"/>
          <p:nvPr/>
        </p:nvSpPr>
        <p:spPr>
          <a:xfrm>
            <a:off x="329647" y="5046280"/>
            <a:ext cx="2225163" cy="507831"/>
          </a:xfrm>
          <a:prstGeom prst="rect">
            <a:avLst/>
          </a:prstGeom>
          <a:noFill/>
        </p:spPr>
        <p:txBody>
          <a:bodyPr wrap="square" rtlCol="0">
            <a:spAutoFit/>
          </a:bodyPr>
          <a:lstStyle/>
          <a:p>
            <a:r>
              <a:rPr lang="en-US" sz="1350" dirty="0"/>
              <a:t>Observation:  The fish’s eyes are wide.</a:t>
            </a:r>
            <a:endParaRPr lang="en-US" sz="1350" dirty="0"/>
          </a:p>
        </p:txBody>
      </p:sp>
      <p:sp>
        <p:nvSpPr>
          <p:cNvPr id="10" name="TextBox 9"/>
          <p:cNvSpPr txBox="1"/>
          <p:nvPr/>
        </p:nvSpPr>
        <p:spPr>
          <a:xfrm>
            <a:off x="5980296" y="3560045"/>
            <a:ext cx="2225163" cy="715581"/>
          </a:xfrm>
          <a:prstGeom prst="rect">
            <a:avLst/>
          </a:prstGeom>
          <a:noFill/>
        </p:spPr>
        <p:txBody>
          <a:bodyPr wrap="square" rtlCol="0">
            <a:spAutoFit/>
          </a:bodyPr>
          <a:lstStyle/>
          <a:p>
            <a:r>
              <a:rPr lang="en-US" sz="1350" dirty="0"/>
              <a:t>Inference:  The fish hit a baseball through the glass bowl.</a:t>
            </a:r>
            <a:endParaRPr lang="en-US" sz="1350" dirty="0"/>
          </a:p>
        </p:txBody>
      </p:sp>
      <p:sp>
        <p:nvSpPr>
          <p:cNvPr id="11" name="TextBox 10"/>
          <p:cNvSpPr txBox="1"/>
          <p:nvPr/>
        </p:nvSpPr>
        <p:spPr>
          <a:xfrm>
            <a:off x="5983484" y="2614302"/>
            <a:ext cx="2225163" cy="507831"/>
          </a:xfrm>
          <a:prstGeom prst="rect">
            <a:avLst/>
          </a:prstGeom>
          <a:noFill/>
        </p:spPr>
        <p:txBody>
          <a:bodyPr wrap="square" rtlCol="0">
            <a:spAutoFit/>
          </a:bodyPr>
          <a:lstStyle/>
          <a:p>
            <a:r>
              <a:rPr lang="en-US" sz="1350" dirty="0"/>
              <a:t>Inference:  There fish is holding a baseball bat.</a:t>
            </a:r>
            <a:endParaRPr lang="en-US" sz="1350" dirty="0"/>
          </a:p>
        </p:txBody>
      </p:sp>
      <p:sp>
        <p:nvSpPr>
          <p:cNvPr id="12" name="TextBox 11"/>
          <p:cNvSpPr txBox="1"/>
          <p:nvPr/>
        </p:nvSpPr>
        <p:spPr>
          <a:xfrm>
            <a:off x="5980296" y="4803906"/>
            <a:ext cx="2225163" cy="507831"/>
          </a:xfrm>
          <a:prstGeom prst="rect">
            <a:avLst/>
          </a:prstGeom>
          <a:noFill/>
        </p:spPr>
        <p:txBody>
          <a:bodyPr wrap="square" rtlCol="0">
            <a:spAutoFit/>
          </a:bodyPr>
          <a:lstStyle/>
          <a:p>
            <a:r>
              <a:rPr lang="en-US" sz="1350" dirty="0"/>
              <a:t>Inference:  The fish is surprised and worried.</a:t>
            </a:r>
            <a:endParaRPr lang="en-US" sz="1350" dirty="0"/>
          </a:p>
        </p:txBody>
      </p:sp>
      <p:pic>
        <p:nvPicPr>
          <p:cNvPr id="13" name="Picture 12"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14"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2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Does all science require controlled experiments?  Provide specific examples from this activity to support your answer. </a:t>
            </a:r>
          </a:p>
        </p:txBody>
      </p:sp>
      <p:pic>
        <p:nvPicPr>
          <p:cNvPr id="3074" name="Picture 2" descr="http://i.kinja-img.com/gawker-media/image/upload/mddipof2n7m5uwcxe7c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4256" y="4152256"/>
            <a:ext cx="242316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http://creationwiki.org/pool/images/thumb/b/bc/Cosmos.jpg/350px-Cos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57" y="4152256"/>
            <a:ext cx="2273012"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http://voices.nationalgeographic.com/files/2014/04/jane-goodall-birthday-chimps-laughing-9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9303" y="4152256"/>
            <a:ext cx="2543528" cy="1711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341348" y="2321004"/>
            <a:ext cx="8461305" cy="1962076"/>
          </a:xfrm>
          <a:prstGeom prst="rect">
            <a:avLst/>
          </a:prstGeom>
          <a:noFill/>
        </p:spPr>
        <p:txBody>
          <a:bodyPr wrap="square" rtlCol="0">
            <a:spAutoFit/>
          </a:bodyPr>
          <a:lstStyle/>
          <a:p>
            <a:r>
              <a:rPr lang="en-US" i="1" dirty="0"/>
              <a:t>Not </a:t>
            </a:r>
            <a:r>
              <a:rPr lang="en-US" i="1" dirty="0"/>
              <a:t>all scientific knowledge comes from controlled experiments.  For example, in astronomy scientists cannot manipulate planets or star but they are still able to make observations and inferences and learn about how the universe works.  In the work we have been doing with pollen and climate, we did not create a controlled experiment.  Rather, we made observations and inferences of data from different time periods to infer what past climates were like.  </a:t>
            </a:r>
            <a:endParaRPr lang="en-US" dirty="0"/>
          </a:p>
          <a:p>
            <a:endParaRPr lang="en-US" sz="1350" dirty="0"/>
          </a:p>
        </p:txBody>
      </p:sp>
      <p:pic>
        <p:nvPicPr>
          <p:cNvPr id="7" name="Picture 6"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8" name="Picture 2" descr="MADECLE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25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50" dirty="0"/>
              <a:t>Climate Change Past and Present</a:t>
            </a:r>
            <a:endParaRPr lang="en-US" sz="4050" dirty="0"/>
          </a:p>
        </p:txBody>
      </p:sp>
      <p:sp>
        <p:nvSpPr>
          <p:cNvPr id="3" name="TextBox 2"/>
          <p:cNvSpPr txBox="1"/>
          <p:nvPr/>
        </p:nvSpPr>
        <p:spPr>
          <a:xfrm>
            <a:off x="673768" y="2643940"/>
            <a:ext cx="4153903" cy="2585323"/>
          </a:xfrm>
          <a:prstGeom prst="rect">
            <a:avLst/>
          </a:prstGeom>
          <a:noFill/>
        </p:spPr>
        <p:txBody>
          <a:bodyPr wrap="square" rtlCol="0">
            <a:spAutoFit/>
          </a:bodyPr>
          <a:lstStyle/>
          <a:p>
            <a:pPr marL="214313" indent="-214313">
              <a:buFont typeface="Arial" panose="020B0604020202020204" pitchFamily="34" charset="0"/>
              <a:buChar char="•"/>
            </a:pPr>
            <a:r>
              <a:rPr lang="en-US" sz="2700" dirty="0"/>
              <a:t>Read the passage on pages S7-S8 in your student hand-out. </a:t>
            </a:r>
          </a:p>
          <a:p>
            <a:pPr marL="214313" indent="-214313">
              <a:buFont typeface="Arial" panose="020B0604020202020204" pitchFamily="34" charset="0"/>
              <a:buChar char="•"/>
            </a:pPr>
            <a:endParaRPr lang="en-US" sz="2700" dirty="0"/>
          </a:p>
          <a:p>
            <a:pPr marL="214313" indent="-214313">
              <a:buFont typeface="Arial" panose="020B0604020202020204" pitchFamily="34" charset="0"/>
              <a:buChar char="•"/>
            </a:pPr>
            <a:r>
              <a:rPr lang="en-US" sz="2700" dirty="0"/>
              <a:t>Answer the Discussion Questions</a:t>
            </a:r>
          </a:p>
        </p:txBody>
      </p:sp>
      <p:pic>
        <p:nvPicPr>
          <p:cNvPr id="4" name="Picture 2" descr="http://www.replicatedtypo.com/wp-content/uploads/2012/04/chimp-sci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l="20808" r="21560"/>
          <a:stretch/>
        </p:blipFill>
        <p:spPr bwMode="auto">
          <a:xfrm>
            <a:off x="5504447" y="2700142"/>
            <a:ext cx="3356811" cy="330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351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our climate changing so quickly now?</a:t>
            </a:r>
            <a:endParaRPr lang="en-US" dirty="0"/>
          </a:p>
        </p:txBody>
      </p:sp>
      <p:pic>
        <p:nvPicPr>
          <p:cNvPr id="1026" name="Picture 2" descr="http://wvstate.images.worldnow.com/images/595540_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22" y="2670076"/>
            <a:ext cx="2409225" cy="1792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s://royalsociety.org/~/media/Royal_Society_Content/policy/projects/climate-evidence-causes/figb1-large.jpg?la=en-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933" y="2670076"/>
            <a:ext cx="2818460" cy="1925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33054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effects of the fast rate of climate change we are currently experiencing?</a:t>
            </a:r>
            <a:endParaRPr lang="en-US" dirty="0"/>
          </a:p>
        </p:txBody>
      </p:sp>
      <p:pic>
        <p:nvPicPr>
          <p:cNvPr id="2050" name="Picture 2" descr="https://www.edf.org/sites/default/files/slides/correct-slide-3_100913%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933" y="2708501"/>
            <a:ext cx="2897838" cy="1536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edf.org/sites/default/files/slides/slide-5_041813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771" y="2585702"/>
            <a:ext cx="3394112" cy="178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04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User\AppData\Local\Microsoft\Windows\INetCache\IE\BO4OE0UV\question-marks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2701" y="2009364"/>
            <a:ext cx="1454115" cy="11779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AppData\Local\Microsoft\Windows\INetCache\IE\JP1E8E25\Conversation[1].png"/>
          <p:cNvPicPr>
            <a:picLocks noChangeAspect="1" noChangeArrowheads="1"/>
          </p:cNvPicPr>
          <p:nvPr/>
        </p:nvPicPr>
        <p:blipFill rotWithShape="1">
          <a:blip r:embed="rId3">
            <a:extLst>
              <a:ext uri="{28A0092B-C50C-407E-A947-70E740481C1C}">
                <a14:useLocalDpi xmlns:a14="http://schemas.microsoft.com/office/drawing/2010/main" val="0"/>
              </a:ext>
            </a:extLst>
          </a:blip>
          <a:srcRect t="52610"/>
          <a:stretch/>
        </p:blipFill>
        <p:spPr bwMode="auto">
          <a:xfrm>
            <a:off x="1777723" y="4024993"/>
            <a:ext cx="7074914" cy="187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How would you respond if you heard someone say…</a:t>
            </a:r>
            <a:endParaRPr lang="en-US" dirty="0"/>
          </a:p>
        </p:txBody>
      </p:sp>
      <p:sp>
        <p:nvSpPr>
          <p:cNvPr id="4" name="TextBox 3"/>
          <p:cNvSpPr txBox="1"/>
          <p:nvPr/>
        </p:nvSpPr>
        <p:spPr>
          <a:xfrm>
            <a:off x="741906" y="2509135"/>
            <a:ext cx="3298368" cy="1246495"/>
          </a:xfrm>
          <a:prstGeom prst="rect">
            <a:avLst/>
          </a:prstGeom>
          <a:noFill/>
        </p:spPr>
        <p:txBody>
          <a:bodyPr wrap="square" rtlCol="0">
            <a:spAutoFit/>
          </a:bodyPr>
          <a:lstStyle/>
          <a:p>
            <a:r>
              <a:rPr lang="en-US" sz="1500" i="1" dirty="0"/>
              <a:t>I heard that the climate has changed before and this current climate change we are talking about is just like that.  So we don’t have to be worried.  It’s the same thing.</a:t>
            </a:r>
            <a:endParaRPr lang="en-US" sz="1500" dirty="0"/>
          </a:p>
        </p:txBody>
      </p:sp>
      <p:sp>
        <p:nvSpPr>
          <p:cNvPr id="3" name="Oval Callout 2"/>
          <p:cNvSpPr/>
          <p:nvPr/>
        </p:nvSpPr>
        <p:spPr>
          <a:xfrm>
            <a:off x="267331" y="2218687"/>
            <a:ext cx="4002591" cy="1804308"/>
          </a:xfrm>
          <a:prstGeom prst="wedgeEllipseCallout">
            <a:avLst>
              <a:gd name="adj1" fmla="val 31468"/>
              <a:gd name="adj2" fmla="val 604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Callout 6"/>
          <p:cNvSpPr/>
          <p:nvPr/>
        </p:nvSpPr>
        <p:spPr>
          <a:xfrm>
            <a:off x="6604906" y="1696172"/>
            <a:ext cx="1918607" cy="1804308"/>
          </a:xfrm>
          <a:prstGeom prst="wedgeEllipseCallout">
            <a:avLst>
              <a:gd name="adj1" fmla="val -50234"/>
              <a:gd name="adj2" fmla="val 834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61464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5" y="894035"/>
            <a:ext cx="9162047" cy="994172"/>
          </a:xfrm>
        </p:spPr>
        <p:txBody>
          <a:bodyPr>
            <a:noAutofit/>
          </a:bodyPr>
          <a:lstStyle/>
          <a:p>
            <a:r>
              <a:rPr lang="en-US" b="1" dirty="0" smtClean="0"/>
              <a:t>How is current </a:t>
            </a:r>
            <a:r>
              <a:rPr lang="en-US" b="1" dirty="0"/>
              <a:t>c</a:t>
            </a:r>
            <a:r>
              <a:rPr lang="en-US" b="1" dirty="0" smtClean="0"/>
              <a:t>limate </a:t>
            </a:r>
            <a:r>
              <a:rPr lang="en-US" b="1" dirty="0"/>
              <a:t>c</a:t>
            </a:r>
            <a:r>
              <a:rPr lang="en-US" b="1" dirty="0" smtClean="0"/>
              <a:t>hange different than past climate change?</a:t>
            </a:r>
            <a:endParaRPr lang="en-US" b="1" dirty="0"/>
          </a:p>
        </p:txBody>
      </p:sp>
      <p:sp>
        <p:nvSpPr>
          <p:cNvPr id="3" name="Content Placeholder 2"/>
          <p:cNvSpPr>
            <a:spLocks noGrp="1"/>
          </p:cNvSpPr>
          <p:nvPr>
            <p:ph idx="1"/>
          </p:nvPr>
        </p:nvSpPr>
        <p:spPr>
          <a:xfrm>
            <a:off x="336051" y="2068680"/>
            <a:ext cx="6140627" cy="4294584"/>
          </a:xfrm>
        </p:spPr>
        <p:txBody>
          <a:bodyPr>
            <a:noAutofit/>
          </a:bodyPr>
          <a:lstStyle/>
          <a:p>
            <a:r>
              <a:rPr lang="en-US" sz="2700" dirty="0"/>
              <a:t>Our climate is changing at a much faster rate than even before!</a:t>
            </a:r>
          </a:p>
          <a:p>
            <a:endParaRPr lang="en-US" sz="1350" dirty="0"/>
          </a:p>
          <a:p>
            <a:r>
              <a:rPr lang="en-US" sz="2700" dirty="0"/>
              <a:t>This change is due to humans releasing CO</a:t>
            </a:r>
            <a:r>
              <a:rPr lang="en-US" sz="2700" baseline="-25000" dirty="0"/>
              <a:t>2</a:t>
            </a:r>
            <a:r>
              <a:rPr lang="en-US" sz="2700" dirty="0"/>
              <a:t> into the atmosphere.  </a:t>
            </a:r>
          </a:p>
          <a:p>
            <a:endParaRPr lang="en-US" sz="1350" dirty="0"/>
          </a:p>
          <a:p>
            <a:r>
              <a:rPr lang="en-US" sz="2700" dirty="0"/>
              <a:t>This is a problem because a changing climate results in:</a:t>
            </a:r>
          </a:p>
          <a:p>
            <a:pPr lvl="1"/>
            <a:r>
              <a:rPr lang="en-US" sz="2400" dirty="0"/>
              <a:t>Increasing sever weather events</a:t>
            </a:r>
          </a:p>
          <a:p>
            <a:pPr lvl="1"/>
            <a:r>
              <a:rPr lang="en-US" sz="2400" dirty="0"/>
              <a:t>Affects how we grow and produce food</a:t>
            </a:r>
            <a:endParaRPr lang="en-US" sz="2400" dirty="0"/>
          </a:p>
        </p:txBody>
      </p:sp>
      <p:pic>
        <p:nvPicPr>
          <p:cNvPr id="2050" name="Picture 2" descr="http://www.foodmanufacture.co.uk/var/plain_site/storage/images/publications/food-beverage-nutrition/foodmanufacture.co.uk/manufacturing/food-firms-must-make-use-of-tools-to-combat-climate-change/9067114-2-eng-GB/Food-firms-must-make-use-of-tools-to-combat-climate-cha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4969" y="4665935"/>
            <a:ext cx="1845667"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ttp://historycenter.org/wp-content/uploads/2015/11/Stormy_Weat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074" y="3094642"/>
            <a:ext cx="1861457" cy="130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http://cdn.agilitycms.com/anglican-journal/fossilfue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443" y="1591929"/>
            <a:ext cx="1866716" cy="123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7890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57251"/>
            <a:ext cx="6951245" cy="994172"/>
          </a:xfrm>
        </p:spPr>
        <p:txBody>
          <a:bodyPr>
            <a:normAutofit fontScale="90000"/>
          </a:bodyPr>
          <a:lstStyle/>
          <a:p>
            <a:r>
              <a:rPr lang="en-US" dirty="0" smtClean="0"/>
              <a:t>What can we do about Climate Change?</a:t>
            </a:r>
            <a:endParaRPr lang="en-US" dirty="0"/>
          </a:p>
        </p:txBody>
      </p:sp>
      <p:sp>
        <p:nvSpPr>
          <p:cNvPr id="3" name="Content Placeholder 2"/>
          <p:cNvSpPr>
            <a:spLocks noGrp="1"/>
          </p:cNvSpPr>
          <p:nvPr>
            <p:ph idx="1"/>
          </p:nvPr>
        </p:nvSpPr>
        <p:spPr>
          <a:xfrm>
            <a:off x="439153" y="1980592"/>
            <a:ext cx="5281863" cy="3187742"/>
          </a:xfrm>
        </p:spPr>
        <p:txBody>
          <a:bodyPr>
            <a:noAutofit/>
          </a:bodyPr>
          <a:lstStyle/>
          <a:p>
            <a:pPr marL="0" indent="0">
              <a:buNone/>
            </a:pPr>
            <a:r>
              <a:rPr lang="en-US" sz="2700" dirty="0"/>
              <a:t>Reduce our Carbon Footprints by:</a:t>
            </a:r>
          </a:p>
          <a:p>
            <a:pPr lvl="1"/>
            <a:r>
              <a:rPr lang="en-US" sz="2400" dirty="0"/>
              <a:t>Using less energy</a:t>
            </a:r>
          </a:p>
          <a:p>
            <a:pPr lvl="2"/>
            <a:r>
              <a:rPr lang="en-US" sz="2100" dirty="0"/>
              <a:t>Drive less</a:t>
            </a:r>
          </a:p>
          <a:p>
            <a:pPr lvl="2"/>
            <a:r>
              <a:rPr lang="en-US" sz="2100" dirty="0"/>
              <a:t>Use less electricity</a:t>
            </a:r>
          </a:p>
          <a:p>
            <a:pPr lvl="2"/>
            <a:r>
              <a:rPr lang="en-US" sz="2100" dirty="0"/>
              <a:t>Reduce, reuse and recycle</a:t>
            </a:r>
          </a:p>
          <a:p>
            <a:pPr lvl="2"/>
            <a:endParaRPr lang="en-US" sz="2100" dirty="0"/>
          </a:p>
          <a:p>
            <a:pPr lvl="1"/>
            <a:r>
              <a:rPr lang="en-US" sz="2400" dirty="0"/>
              <a:t>Develop alternative sources of fuel</a:t>
            </a:r>
          </a:p>
          <a:p>
            <a:pPr lvl="2"/>
            <a:r>
              <a:rPr lang="en-US" sz="2100" dirty="0"/>
              <a:t>Wind</a:t>
            </a:r>
          </a:p>
          <a:p>
            <a:pPr lvl="2"/>
            <a:r>
              <a:rPr lang="en-US" sz="2100" dirty="0"/>
              <a:t>Solar</a:t>
            </a:r>
          </a:p>
          <a:p>
            <a:pPr lvl="2"/>
            <a:r>
              <a:rPr lang="en-US" sz="2100" dirty="0"/>
              <a:t>Algae-based fuels</a:t>
            </a:r>
          </a:p>
          <a:p>
            <a:pPr lvl="2"/>
            <a:r>
              <a:rPr lang="en-US" sz="2100" dirty="0" err="1"/>
              <a:t>Etc</a:t>
            </a:r>
            <a:r>
              <a:rPr lang="en-US" sz="2100" dirty="0"/>
              <a:t>….</a:t>
            </a:r>
          </a:p>
          <a:p>
            <a:pPr lvl="2"/>
            <a:endParaRPr lang="en-US" sz="2100" dirty="0"/>
          </a:p>
        </p:txBody>
      </p:sp>
      <p:pic>
        <p:nvPicPr>
          <p:cNvPr id="3076" name="Picture 4" descr="http://ib.bioninja.com.au/_Media/carbon-footprint_me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15064" y="2221706"/>
            <a:ext cx="5036344" cy="2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566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Examine your initial ‘observations’.  Are any of them inferences?  Label any that are inferences, not observations.</a:t>
            </a:r>
            <a:endParaRPr lang="en-US" dirty="0"/>
          </a:p>
        </p:txBody>
      </p:sp>
      <p:sp>
        <p:nvSpPr>
          <p:cNvPr id="4" name="Content Placeholder 3"/>
          <p:cNvSpPr>
            <a:spLocks noGrp="1"/>
          </p:cNvSpPr>
          <p:nvPr>
            <p:ph idx="1"/>
          </p:nvPr>
        </p:nvSpPr>
        <p:spPr/>
        <p:txBody>
          <a:bodyPr/>
          <a:lstStyle/>
          <a:p>
            <a:endParaRPr lang="en-US" dirty="0"/>
          </a:p>
        </p:txBody>
      </p:sp>
      <p:pic>
        <p:nvPicPr>
          <p:cNvPr id="5" name="Picture 4"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6"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60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you think scientists make observations and inferences like you did? Why do they make observations and inferences?</a:t>
            </a:r>
            <a:endParaRPr lang="en-US" dirty="0"/>
          </a:p>
        </p:txBody>
      </p:sp>
      <p:sp>
        <p:nvSpPr>
          <p:cNvPr id="3" name="Content Placeholder 2"/>
          <p:cNvSpPr>
            <a:spLocks noGrp="1"/>
          </p:cNvSpPr>
          <p:nvPr>
            <p:ph idx="1"/>
          </p:nvPr>
        </p:nvSpPr>
        <p:spPr>
          <a:xfrm>
            <a:off x="1004206" y="2430576"/>
            <a:ext cx="7111094" cy="1118695"/>
          </a:xfrm>
        </p:spPr>
        <p:txBody>
          <a:bodyPr>
            <a:noAutofit/>
          </a:bodyPr>
          <a:lstStyle/>
          <a:p>
            <a:r>
              <a:rPr lang="en-US" sz="2400" dirty="0"/>
              <a:t>Scientists use observation and inference to understand how the world works</a:t>
            </a:r>
            <a:r>
              <a:rPr lang="en-US" sz="2400" dirty="0"/>
              <a:t> </a:t>
            </a:r>
            <a:r>
              <a:rPr lang="en-US" sz="2400" dirty="0"/>
              <a:t>and make sense of scientific phenomena.</a:t>
            </a:r>
            <a:endParaRPr lang="en-US" sz="2400" dirty="0"/>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5"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74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 you will be working as a </a:t>
            </a:r>
            <a:r>
              <a:rPr lang="en-US" dirty="0" err="1" smtClean="0"/>
              <a:t>paleoclimatologist</a:t>
            </a:r>
            <a:r>
              <a:rPr lang="en-US" dirty="0"/>
              <a:t> </a:t>
            </a:r>
            <a:r>
              <a:rPr lang="en-US" dirty="0" smtClean="0"/>
              <a:t>to explore what the Earth’s past climates were like.</a:t>
            </a:r>
            <a:endParaRPr lang="en-US" dirty="0"/>
          </a:p>
        </p:txBody>
      </p:sp>
      <p:grpSp>
        <p:nvGrpSpPr>
          <p:cNvPr id="7" name="Group 6"/>
          <p:cNvGrpSpPr/>
          <p:nvPr/>
        </p:nvGrpSpPr>
        <p:grpSpPr>
          <a:xfrm>
            <a:off x="5596896" y="2347907"/>
            <a:ext cx="3422433" cy="2042565"/>
            <a:chOff x="5868955" y="2833658"/>
            <a:chExt cx="4441372" cy="2662399"/>
          </a:xfrm>
        </p:grpSpPr>
        <p:sp>
          <p:nvSpPr>
            <p:cNvPr id="4" name="Rectangle 3"/>
            <p:cNvSpPr/>
            <p:nvPr/>
          </p:nvSpPr>
          <p:spPr>
            <a:xfrm>
              <a:off x="6422570" y="3472359"/>
              <a:ext cx="3556520" cy="1805284"/>
            </a:xfrm>
            <a:prstGeom prst="rect">
              <a:avLst/>
            </a:prstGeom>
          </p:spPr>
          <p:txBody>
            <a:bodyPr wrap="square">
              <a:spAutoFit/>
            </a:bodyPr>
            <a:lstStyle/>
            <a:p>
              <a:r>
                <a:rPr lang="en-US" sz="2100" dirty="0">
                  <a:latin typeface="Calibri" panose="020F0502020204030204" pitchFamily="34" charset="0"/>
                  <a:ea typeface="Calibri" panose="020F0502020204030204" pitchFamily="34" charset="0"/>
                  <a:cs typeface="Times New Roman" panose="02020603050405020304" pitchFamily="18" charset="0"/>
                </a:rPr>
                <a:t>What was the climate like in </a:t>
              </a:r>
              <a:r>
                <a:rPr lang="en-US" sz="2100" dirty="0">
                  <a:latin typeface="Calibri" panose="020F0502020204030204" pitchFamily="34" charset="0"/>
                  <a:ea typeface="Calibri" panose="020F0502020204030204" pitchFamily="34" charset="0"/>
                  <a:cs typeface="Times New Roman" panose="02020603050405020304" pitchFamily="18" charset="0"/>
                </a:rPr>
                <a:t>the Anacostia watershed over </a:t>
              </a:r>
              <a:r>
                <a:rPr lang="en-US" sz="2100" dirty="0">
                  <a:latin typeface="Calibri" panose="020F0502020204030204" pitchFamily="34" charset="0"/>
                  <a:ea typeface="Calibri" panose="020F0502020204030204" pitchFamily="34" charset="0"/>
                  <a:cs typeface="Times New Roman" panose="02020603050405020304" pitchFamily="18" charset="0"/>
                </a:rPr>
                <a:t>the past </a:t>
              </a:r>
              <a:r>
                <a:rPr lang="en-US" sz="2100" dirty="0">
                  <a:latin typeface="Calibri" panose="020F0502020204030204" pitchFamily="34" charset="0"/>
                  <a:ea typeface="Calibri" panose="020F0502020204030204" pitchFamily="34" charset="0"/>
                  <a:cs typeface="Times New Roman" panose="02020603050405020304" pitchFamily="18" charset="0"/>
                </a:rPr>
                <a:t>12,500 </a:t>
              </a:r>
              <a:r>
                <a:rPr lang="en-US" sz="2100" dirty="0">
                  <a:latin typeface="Calibri" panose="020F0502020204030204" pitchFamily="34" charset="0"/>
                  <a:ea typeface="Calibri" panose="020F0502020204030204" pitchFamily="34" charset="0"/>
                  <a:cs typeface="Times New Roman" panose="02020603050405020304" pitchFamily="18" charset="0"/>
                </a:rPr>
                <a:t>years?</a:t>
              </a:r>
              <a:endParaRPr lang="en-US" sz="2100" dirty="0"/>
            </a:p>
          </p:txBody>
        </p:sp>
        <p:sp>
          <p:nvSpPr>
            <p:cNvPr id="6" name="Oval Callout 5"/>
            <p:cNvSpPr/>
            <p:nvPr/>
          </p:nvSpPr>
          <p:spPr>
            <a:xfrm>
              <a:off x="5868955" y="2833658"/>
              <a:ext cx="4441372" cy="2662399"/>
            </a:xfrm>
            <a:prstGeom prst="wedgeEllipseCallout">
              <a:avLst>
                <a:gd name="adj1" fmla="val -51437"/>
                <a:gd name="adj2" fmla="val 490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050" name="Picture 2" descr="whats_up_with_this_weather_poster-r2fced2f785ca449b988775a08f4069f2_w2q_3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57" y="3529968"/>
            <a:ext cx="2143125"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2524489" y="3743127"/>
            <a:ext cx="2859104" cy="1200329"/>
          </a:xfrm>
          <a:prstGeom prst="rect">
            <a:avLst/>
          </a:prstGeom>
          <a:noFill/>
        </p:spPr>
        <p:txBody>
          <a:bodyPr wrap="square" rtlCol="0">
            <a:spAutoFit/>
          </a:bodyPr>
          <a:lstStyle/>
          <a:p>
            <a:r>
              <a:rPr lang="en-US" sz="2400" dirty="0"/>
              <a:t>A </a:t>
            </a:r>
            <a:r>
              <a:rPr lang="en-US" sz="2400" b="1" dirty="0" err="1"/>
              <a:t>paleoclimatologist</a:t>
            </a:r>
            <a:r>
              <a:rPr lang="en-US" sz="2400" dirty="0"/>
              <a:t> is a scientist who studies past climates.  </a:t>
            </a:r>
            <a:endParaRPr lang="en-US" sz="2400" dirty="0"/>
          </a:p>
        </p:txBody>
      </p:sp>
      <p:pic>
        <p:nvPicPr>
          <p:cNvPr id="8" name="Picture 7"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9" name="Picture 2" descr="MADECL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video show?</a:t>
            </a:r>
            <a:endParaRPr lang="en-US" dirty="0"/>
          </a:p>
        </p:txBody>
      </p:sp>
      <p:sp>
        <p:nvSpPr>
          <p:cNvPr id="4" name="Rectangle 3"/>
          <p:cNvSpPr/>
          <p:nvPr/>
        </p:nvSpPr>
        <p:spPr>
          <a:xfrm>
            <a:off x="3337628" y="5032257"/>
            <a:ext cx="2466124" cy="300082"/>
          </a:xfrm>
          <a:prstGeom prst="rect">
            <a:avLst/>
          </a:prstGeom>
        </p:spPr>
        <p:txBody>
          <a:bodyPr wrap="none">
            <a:spAutoFit/>
          </a:bodyPr>
          <a:lstStyle/>
          <a:p>
            <a:r>
              <a:rPr lang="en-US" sz="1350" dirty="0"/>
              <a:t>https://youtu.be/gEFFeAA3MN4</a:t>
            </a:r>
          </a:p>
        </p:txBody>
      </p:sp>
      <p:pic>
        <p:nvPicPr>
          <p:cNvPr id="5" name="3-Watch 131 Years of Global Warming in 26 Seconds">
            <a:hlinkClick r:id="rId3"/>
          </p:cNvPr>
          <p:cNvPicPr>
            <a:picLocks noChangeAspect="1"/>
          </p:cNvPicPr>
          <p:nvPr/>
        </p:nvPicPr>
        <p:blipFill>
          <a:blip r:embed="rId4"/>
          <a:stretch>
            <a:fillRect/>
          </a:stretch>
        </p:blipFill>
        <p:spPr>
          <a:xfrm>
            <a:off x="2307626" y="2143125"/>
            <a:ext cx="4357688" cy="2571750"/>
          </a:xfrm>
          <a:prstGeom prst="rect">
            <a:avLst/>
          </a:prstGeom>
        </p:spPr>
      </p:pic>
      <p:pic>
        <p:nvPicPr>
          <p:cNvPr id="6" name="Picture 5"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2" descr="MADECLE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06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and Climate are not the same thing</a:t>
            </a:r>
            <a:endParaRPr lang="en-US" dirty="0"/>
          </a:p>
        </p:txBody>
      </p:sp>
      <p:sp>
        <p:nvSpPr>
          <p:cNvPr id="3" name="Content Placeholder 2"/>
          <p:cNvSpPr>
            <a:spLocks noGrp="1"/>
          </p:cNvSpPr>
          <p:nvPr>
            <p:ph idx="1"/>
          </p:nvPr>
        </p:nvSpPr>
        <p:spPr>
          <a:xfrm>
            <a:off x="628650" y="2226469"/>
            <a:ext cx="7886700" cy="1108234"/>
          </a:xfrm>
        </p:spPr>
        <p:txBody>
          <a:bodyPr/>
          <a:lstStyle/>
          <a:p>
            <a:r>
              <a:rPr lang="en-US" dirty="0" smtClean="0"/>
              <a:t>Weather is what happens on a short-term basis</a:t>
            </a:r>
          </a:p>
          <a:p>
            <a:r>
              <a:rPr lang="en-US" dirty="0" smtClean="0"/>
              <a:t>Climate is the long-term average of weather</a:t>
            </a:r>
          </a:p>
          <a:p>
            <a:endParaRPr lang="en-US" dirty="0"/>
          </a:p>
        </p:txBody>
      </p:sp>
      <p:sp>
        <p:nvSpPr>
          <p:cNvPr id="4" name="TextBox 3"/>
          <p:cNvSpPr txBox="1"/>
          <p:nvPr/>
        </p:nvSpPr>
        <p:spPr>
          <a:xfrm>
            <a:off x="4124633" y="3724348"/>
            <a:ext cx="3362940" cy="1408078"/>
          </a:xfrm>
          <a:prstGeom prst="rect">
            <a:avLst/>
          </a:prstGeom>
          <a:noFill/>
        </p:spPr>
        <p:txBody>
          <a:bodyPr wrap="square" rtlCol="0">
            <a:spAutoFit/>
          </a:bodyPr>
          <a:lstStyle/>
          <a:p>
            <a:pPr algn="ctr"/>
            <a:r>
              <a:rPr lang="en-US" sz="2400" dirty="0"/>
              <a:t>Climate is what you expect, weather is what you get!</a:t>
            </a:r>
          </a:p>
          <a:p>
            <a:endParaRPr lang="en-US" sz="1350" dirty="0"/>
          </a:p>
        </p:txBody>
      </p:sp>
      <p:sp>
        <p:nvSpPr>
          <p:cNvPr id="5" name="Oval Callout 4"/>
          <p:cNvSpPr/>
          <p:nvPr/>
        </p:nvSpPr>
        <p:spPr>
          <a:xfrm>
            <a:off x="3667264" y="3259558"/>
            <a:ext cx="4277678" cy="2314575"/>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65777" y="5637680"/>
            <a:ext cx="406040" cy="248841"/>
          </a:xfrm>
          <a:prstGeom prst="rect">
            <a:avLst/>
          </a:prstGeom>
          <a:noFill/>
          <a:ln w="9525">
            <a:noFill/>
            <a:miter lim="800000"/>
            <a:headEnd/>
            <a:tailEnd/>
          </a:ln>
        </p:spPr>
      </p:pic>
      <p:pic>
        <p:nvPicPr>
          <p:cNvPr id="7" name="Picture 2" descr="MADECLE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6" y="5741870"/>
            <a:ext cx="327352" cy="1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37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3754</TotalTime>
  <Words>2148</Words>
  <Application>Microsoft Office PowerPoint</Application>
  <PresentationFormat>On-screen Show (4:3)</PresentationFormat>
  <Paragraphs>295</Paragraphs>
  <Slides>46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Times New Roman</vt:lpstr>
      <vt:lpstr>Office Theme</vt:lpstr>
      <vt:lpstr>Looking Backwards, Looking Forward</vt:lpstr>
      <vt:lpstr>Write down 3 observations for the cartoon.  Observations are what you can detect with your five senses.  </vt:lpstr>
      <vt:lpstr>Student Responses</vt:lpstr>
      <vt:lpstr>PowerPoint Presentation</vt:lpstr>
      <vt:lpstr>Examine your initial ‘observations’.  Are any of them inferences?  Label any that are inferences, not observations.</vt:lpstr>
      <vt:lpstr>Do you think scientists make observations and inferences like you did? Why do they make observations and inferences?</vt:lpstr>
      <vt:lpstr>Today you will be working as a paleoclimatologist to explore what the Earth’s past climates were like.</vt:lpstr>
      <vt:lpstr>What does this video show?</vt:lpstr>
      <vt:lpstr>Weather and Climate are not the same thing</vt:lpstr>
      <vt:lpstr>The video showed evidence that the earth has been warming since 1884. </vt:lpstr>
      <vt:lpstr>How do scientists know what the earth was like in the past if they weren’t around to see it or if there are no records? </vt:lpstr>
      <vt:lpstr>… </vt:lpstr>
      <vt:lpstr>PowerPoint Presentation</vt:lpstr>
      <vt:lpstr>Proxy Data for Climate</vt:lpstr>
      <vt:lpstr>Proxy Data for Climate</vt:lpstr>
      <vt:lpstr>Why are data important in science?</vt:lpstr>
      <vt:lpstr>Why are data important in science?</vt:lpstr>
      <vt:lpstr>Form expert groups for background research</vt:lpstr>
      <vt:lpstr>Placemat Graphic Organizer</vt:lpstr>
      <vt:lpstr>Expert Groups</vt:lpstr>
      <vt:lpstr>Form sharing groups to answer Challenge Question</vt:lpstr>
      <vt:lpstr>Sharing Groups</vt:lpstr>
      <vt:lpstr>PowerPoint Presentation</vt:lpstr>
      <vt:lpstr>PowerPoint Presentation</vt:lpstr>
      <vt:lpstr>Getting the sediment core sample</vt:lpstr>
      <vt:lpstr>Examining a 12,500 year pollen sediment core</vt:lpstr>
      <vt:lpstr>You’re going to examine a model of a sediment core.</vt:lpstr>
      <vt:lpstr>PowerPoint Presentation</vt:lpstr>
      <vt:lpstr>Collecting Pollen Data</vt:lpstr>
      <vt:lpstr>PowerPoint Presentation</vt:lpstr>
      <vt:lpstr>Graphing the Data</vt:lpstr>
      <vt:lpstr>What do you need to do next to be able to answer your question?</vt:lpstr>
      <vt:lpstr>Data analysis and interpretation </vt:lpstr>
      <vt:lpstr>Scientific Argument</vt:lpstr>
      <vt:lpstr>Scientific Argument Peer Review</vt:lpstr>
      <vt:lpstr>Scientific Argument Peer Review</vt:lpstr>
      <vt:lpstr>An important aspect of science is identifying and explaining patterns in nature.  Explain why this is important for scientists to do, using an example from your climate investigation. </vt:lpstr>
      <vt:lpstr>An important aspect of science is identifying and explaining patterns in nature.  Explain why this is important for scientists to do, using an example from your climate investigation. </vt:lpstr>
      <vt:lpstr>Does all science require controlled experiments?  Provide specific examples from this activity to support your answer. </vt:lpstr>
      <vt:lpstr>Does all science require controlled experiments?  Provide specific examples from this activity to support your answer. </vt:lpstr>
      <vt:lpstr>Climate Change Past and Present</vt:lpstr>
      <vt:lpstr>Why is our climate changing so quickly now?</vt:lpstr>
      <vt:lpstr>What are the effects of the fast rate of climate change we are currently experiencing?</vt:lpstr>
      <vt:lpstr>How would you respond if you heard someone say…</vt:lpstr>
      <vt:lpstr>How is current climate change different than past climate change?</vt:lpstr>
      <vt:lpstr>What can we do about Climate Change?</vt:lpstr>
    </vt:vector>
  </TitlesOfParts>
  <Company>Towson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we know what we know?</dc:title>
  <dc:creator>Default</dc:creator>
  <cp:lastModifiedBy>Christina Romano</cp:lastModifiedBy>
  <cp:revision>189</cp:revision>
  <dcterms:created xsi:type="dcterms:W3CDTF">2015-12-18T19:27:27Z</dcterms:created>
  <dcterms:modified xsi:type="dcterms:W3CDTF">2017-01-09T18:34:33Z</dcterms:modified>
</cp:coreProperties>
</file>