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3"/>
  </p:handoutMasterIdLst>
  <p:sldIdLst>
    <p:sldId id="278" r:id="rId2"/>
    <p:sldId id="262" r:id="rId3"/>
    <p:sldId id="257" r:id="rId4"/>
    <p:sldId id="258" r:id="rId5"/>
    <p:sldId id="267" r:id="rId6"/>
    <p:sldId id="270" r:id="rId7"/>
    <p:sldId id="279" r:id="rId8"/>
    <p:sldId id="273" r:id="rId9"/>
    <p:sldId id="275" r:id="rId10"/>
    <p:sldId id="277" r:id="rId11"/>
    <p:sldId id="276" r:id="rId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18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DECFBF08-FC01-4823-B4DB-DA46A5E5E37D}" type="datetimeFigureOut">
              <a:rPr lang="en-US" smtClean="0"/>
              <a:pPr/>
              <a:t>11/23/2015</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B941A2CA-87E7-480C-89C9-42B9F1E392B2}" type="slidenum">
              <a:rPr lang="en-US" smtClean="0"/>
              <a:pPr/>
              <a:t>‹#›</a:t>
            </a:fld>
            <a:endParaRPr lang="en-US"/>
          </a:p>
        </p:txBody>
      </p:sp>
    </p:spTree>
    <p:extLst>
      <p:ext uri="{BB962C8B-B14F-4D97-AF65-F5344CB8AC3E}">
        <p14:creationId xmlns:p14="http://schemas.microsoft.com/office/powerpoint/2010/main" val="1489089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41420312-D123-49C4-BD4F-8E904A677D27}" type="datetimeFigureOut">
              <a:rPr lang="en-US" smtClean="0"/>
              <a:pPr/>
              <a:t>11/23/2015</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89DFEFF-861B-4211-8DA5-40FB2DB6C554}"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420312-D123-49C4-BD4F-8E904A677D27}" type="datetimeFigureOut">
              <a:rPr lang="en-US" smtClean="0"/>
              <a:pPr/>
              <a:t>11/23/2015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9DFEFF-861B-4211-8DA5-40FB2DB6C5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420312-D123-49C4-BD4F-8E904A677D27}" type="datetimeFigureOut">
              <a:rPr lang="en-US" smtClean="0"/>
              <a:pPr/>
              <a:t>11/23/2015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9DFEFF-861B-4211-8DA5-40FB2DB6C5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420312-D123-49C4-BD4F-8E904A677D27}" type="datetimeFigureOut">
              <a:rPr lang="en-US" smtClean="0"/>
              <a:pPr/>
              <a:t>11/23/2015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9DFEFF-861B-4211-8DA5-40FB2DB6C5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41420312-D123-49C4-BD4F-8E904A677D27}" type="datetimeFigureOut">
              <a:rPr lang="en-US" smtClean="0"/>
              <a:pPr/>
              <a:t>11/23/2015</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89DFEFF-861B-4211-8DA5-40FB2DB6C554}"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1420312-D123-49C4-BD4F-8E904A677D27}" type="datetimeFigureOut">
              <a:rPr lang="en-US" smtClean="0"/>
              <a:pPr/>
              <a:t>11/23/2015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589DFEFF-861B-4211-8DA5-40FB2DB6C554}"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1420312-D123-49C4-BD4F-8E904A677D27}" type="datetimeFigureOut">
              <a:rPr lang="en-US" smtClean="0"/>
              <a:pPr/>
              <a:t>11/23/2015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589DFEFF-861B-4211-8DA5-40FB2DB6C5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1420312-D123-49C4-BD4F-8E904A677D27}" type="datetimeFigureOut">
              <a:rPr lang="en-US" smtClean="0"/>
              <a:pPr/>
              <a:t>11/23/2015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89DFEFF-861B-4211-8DA5-40FB2DB6C554}"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1420312-D123-49C4-BD4F-8E904A677D27}" type="datetimeFigureOut">
              <a:rPr lang="en-US" smtClean="0"/>
              <a:pPr/>
              <a:t>11/23/2015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89DFEFF-861B-4211-8DA5-40FB2DB6C5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41420312-D123-49C4-BD4F-8E904A677D27}" type="datetimeFigureOut">
              <a:rPr lang="en-US" smtClean="0"/>
              <a:pPr/>
              <a:t>11/23/2015</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89DFEFF-861B-4211-8DA5-40FB2DB6C554}"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41420312-D123-49C4-BD4F-8E904A677D27}" type="datetimeFigureOut">
              <a:rPr lang="en-US" smtClean="0"/>
              <a:pPr/>
              <a:t>11/23/2015</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89DFEFF-861B-4211-8DA5-40FB2DB6C554}"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1420312-D123-49C4-BD4F-8E904A677D27}" type="datetimeFigureOut">
              <a:rPr lang="en-US" smtClean="0"/>
              <a:pPr/>
              <a:t>11/23/2015</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89DFEFF-861B-4211-8DA5-40FB2DB6C554}"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mtClean="0"/>
              <a:t>“The </a:t>
            </a:r>
            <a:r>
              <a:rPr lang="en-US" dirty="0" smtClean="0"/>
              <a:t>Mystery Disease</a:t>
            </a:r>
            <a:r>
              <a:rPr lang="en-US" smtClean="0"/>
              <a:t>” </a:t>
            </a:r>
            <a:endParaRPr lang="en-US" dirty="0"/>
          </a:p>
        </p:txBody>
      </p:sp>
      <p:sp>
        <p:nvSpPr>
          <p:cNvPr id="3" name="Subtitle 2"/>
          <p:cNvSpPr>
            <a:spLocks noGrp="1"/>
          </p:cNvSpPr>
          <p:nvPr>
            <p:ph type="subTitle" idx="1"/>
          </p:nvPr>
        </p:nvSpPr>
        <p:spPr/>
        <p:txBody>
          <a:bodyPr/>
          <a:lstStyle/>
          <a:p>
            <a:r>
              <a:rPr lang="en-US" dirty="0" smtClean="0"/>
              <a:t>Structured Inquiry Version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proteins result in different traits!</a:t>
            </a:r>
            <a:endParaRPr lang="en-US" dirty="0"/>
          </a:p>
        </p:txBody>
      </p:sp>
      <p:pic>
        <p:nvPicPr>
          <p:cNvPr id="4" name="Picture 3" descr="sickle-cell.jpg"/>
          <p:cNvPicPr>
            <a:picLocks noChangeAspect="1"/>
          </p:cNvPicPr>
          <p:nvPr/>
        </p:nvPicPr>
        <p:blipFill>
          <a:blip r:embed="rId2" cstate="print"/>
          <a:stretch>
            <a:fillRect/>
          </a:stretch>
        </p:blipFill>
        <p:spPr>
          <a:xfrm>
            <a:off x="228600" y="1676400"/>
            <a:ext cx="8534400" cy="4315968"/>
          </a:xfrm>
          <a:prstGeom prst="rect">
            <a:avLst/>
          </a:prstGeom>
        </p:spPr>
      </p:pic>
      <p:sp>
        <p:nvSpPr>
          <p:cNvPr id="5" name="TextBox 4"/>
          <p:cNvSpPr txBox="1"/>
          <p:nvPr/>
        </p:nvSpPr>
        <p:spPr>
          <a:xfrm>
            <a:off x="3048000" y="2754868"/>
            <a:ext cx="914400" cy="369332"/>
          </a:xfrm>
          <a:prstGeom prst="rect">
            <a:avLst/>
          </a:prstGeom>
          <a:noFill/>
        </p:spPr>
        <p:txBody>
          <a:bodyPr wrap="square" rtlCol="0">
            <a:spAutoFit/>
          </a:bodyPr>
          <a:lstStyle/>
          <a:p>
            <a:r>
              <a:rPr lang="en-US" b="1" dirty="0" smtClean="0">
                <a:solidFill>
                  <a:srgbClr val="7030A0"/>
                </a:solidFill>
              </a:rPr>
              <a:t>-1</a:t>
            </a:r>
            <a:endParaRPr lang="en-US" b="1" dirty="0">
              <a:solidFill>
                <a:srgbClr val="7030A0"/>
              </a:solidFill>
            </a:endParaRPr>
          </a:p>
        </p:txBody>
      </p:sp>
      <p:sp>
        <p:nvSpPr>
          <p:cNvPr id="6" name="TextBox 5"/>
          <p:cNvSpPr txBox="1"/>
          <p:nvPr/>
        </p:nvSpPr>
        <p:spPr>
          <a:xfrm>
            <a:off x="3886200" y="2754868"/>
            <a:ext cx="914400" cy="369332"/>
          </a:xfrm>
          <a:prstGeom prst="rect">
            <a:avLst/>
          </a:prstGeom>
          <a:noFill/>
        </p:spPr>
        <p:txBody>
          <a:bodyPr wrap="square" rtlCol="0">
            <a:spAutoFit/>
          </a:bodyPr>
          <a:lstStyle/>
          <a:p>
            <a:r>
              <a:rPr lang="en-US" b="1" dirty="0" smtClean="0">
                <a:solidFill>
                  <a:srgbClr val="7030A0"/>
                </a:solidFill>
              </a:rPr>
              <a:t>-1</a:t>
            </a:r>
            <a:endParaRPr lang="en-US" b="1" dirty="0">
              <a:solidFill>
                <a:srgbClr val="7030A0"/>
              </a:solidFill>
            </a:endParaRPr>
          </a:p>
        </p:txBody>
      </p:sp>
      <p:sp>
        <p:nvSpPr>
          <p:cNvPr id="7" name="TextBox 6"/>
          <p:cNvSpPr txBox="1"/>
          <p:nvPr/>
        </p:nvSpPr>
        <p:spPr>
          <a:xfrm>
            <a:off x="7338350" y="2766350"/>
            <a:ext cx="914400" cy="369332"/>
          </a:xfrm>
          <a:prstGeom prst="rect">
            <a:avLst/>
          </a:prstGeom>
          <a:noFill/>
        </p:spPr>
        <p:txBody>
          <a:bodyPr wrap="square" rtlCol="0">
            <a:spAutoFit/>
          </a:bodyPr>
          <a:lstStyle/>
          <a:p>
            <a:r>
              <a:rPr lang="en-US" b="1" dirty="0" smtClean="0">
                <a:solidFill>
                  <a:srgbClr val="7030A0"/>
                </a:solidFill>
              </a:rPr>
              <a:t>0</a:t>
            </a:r>
            <a:endParaRPr lang="en-US" b="1" dirty="0">
              <a:solidFill>
                <a:srgbClr val="7030A0"/>
              </a:solidFill>
            </a:endParaRPr>
          </a:p>
        </p:txBody>
      </p:sp>
      <p:sp>
        <p:nvSpPr>
          <p:cNvPr id="8" name="TextBox 7"/>
          <p:cNvSpPr txBox="1"/>
          <p:nvPr/>
        </p:nvSpPr>
        <p:spPr>
          <a:xfrm>
            <a:off x="8153400" y="2743200"/>
            <a:ext cx="914400" cy="369332"/>
          </a:xfrm>
          <a:prstGeom prst="rect">
            <a:avLst/>
          </a:prstGeom>
          <a:noFill/>
        </p:spPr>
        <p:txBody>
          <a:bodyPr wrap="square" rtlCol="0">
            <a:spAutoFit/>
          </a:bodyPr>
          <a:lstStyle/>
          <a:p>
            <a:r>
              <a:rPr lang="en-US" b="1" dirty="0" smtClean="0">
                <a:solidFill>
                  <a:srgbClr val="7030A0"/>
                </a:solidFill>
              </a:rPr>
              <a:t>-1</a:t>
            </a:r>
            <a:endParaRPr lang="en-US" b="1" dirty="0">
              <a:solidFill>
                <a:srgbClr val="7030A0"/>
              </a:solidFill>
            </a:endParaRPr>
          </a:p>
        </p:txBody>
      </p:sp>
      <p:cxnSp>
        <p:nvCxnSpPr>
          <p:cNvPr id="10" name="Straight Arrow Connector 9"/>
          <p:cNvCxnSpPr/>
          <p:nvPr/>
        </p:nvCxnSpPr>
        <p:spPr>
          <a:xfrm flipH="1" flipV="1">
            <a:off x="29718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38862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80772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72390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3" name="Content Placeholder 2"/>
          <p:cNvSpPr>
            <a:spLocks noGrp="1"/>
          </p:cNvSpPr>
          <p:nvPr>
            <p:ph idx="1"/>
          </p:nvPr>
        </p:nvSpPr>
        <p:spPr/>
        <p:txBody>
          <a:bodyPr/>
          <a:lstStyle/>
          <a:p>
            <a:r>
              <a:rPr lang="en-US" dirty="0" smtClean="0"/>
              <a:t>Explain how each type of evidence contributes to diagnosing sickle cell anemia.</a:t>
            </a:r>
          </a:p>
          <a:p>
            <a:pPr lvl="1"/>
            <a:r>
              <a:rPr lang="en-US" dirty="0" smtClean="0"/>
              <a:t>Blood smear or blood cell activity (histology)</a:t>
            </a:r>
          </a:p>
          <a:p>
            <a:pPr lvl="1"/>
            <a:r>
              <a:rPr lang="en-US" dirty="0" smtClean="0"/>
              <a:t>Family history chart (pedigree)</a:t>
            </a:r>
          </a:p>
          <a:p>
            <a:pPr lvl="1"/>
            <a:r>
              <a:rPr lang="en-US" dirty="0" smtClean="0"/>
              <a:t>Gel electrophoresis results (molecular biology)</a:t>
            </a:r>
            <a:endParaRPr lang="en-US" dirty="0"/>
          </a:p>
        </p:txBody>
      </p:sp>
      <p:grpSp>
        <p:nvGrpSpPr>
          <p:cNvPr id="1026" name="Group 2"/>
          <p:cNvGrpSpPr>
            <a:grpSpLocks/>
          </p:cNvGrpSpPr>
          <p:nvPr/>
        </p:nvGrpSpPr>
        <p:grpSpPr bwMode="auto">
          <a:xfrm rot="2926938">
            <a:off x="5531192" y="4422807"/>
            <a:ext cx="1866900" cy="2181225"/>
            <a:chOff x="1824" y="633"/>
            <a:chExt cx="2834" cy="2849"/>
          </a:xfrm>
        </p:grpSpPr>
        <p:sp>
          <p:nvSpPr>
            <p:cNvPr id="1027"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8"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Description - 1904</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 1904, a student from the West Indies came to a Chicago physician, Dr. James Herrick, with a puzzling condition.  Below is a summary of some of the observations Dr. Herrick made.  Your job is to learn more about this condition and to find out how the disease affects the body.</a:t>
            </a:r>
          </a:p>
          <a:p>
            <a:endParaRPr lang="en-US" dirty="0" smtClean="0"/>
          </a:p>
          <a:p>
            <a:pPr lvl="1"/>
            <a:r>
              <a:rPr lang="en-US" b="1" dirty="0" smtClean="0"/>
              <a:t>The patient reports feeling well most of the time.  But he also reports odd, reoccurring events.  For instance, one day after a short swim, he became so tired that he could hardly move.  He became short of breath and complained of pain in his joints and muscles, especially in his arms and legs.  He felt unusually weak and required bed rest lasting a few weeks.  These symptoms occurred repeatedly during his youth.  He also had frequent fevers and infections.</a:t>
            </a:r>
            <a:endParaRPr lang="en-US" dirty="0" smtClean="0"/>
          </a:p>
          <a:p>
            <a:r>
              <a:rPr lang="en-US" b="1" dirty="0" smtClean="0"/>
              <a:t> </a:t>
            </a:r>
          </a:p>
          <a:p>
            <a:pPr lvl="1"/>
            <a:r>
              <a:rPr lang="en-US" b="1" dirty="0" smtClean="0"/>
              <a:t>The patient complained of fatigue and soreness in the joints.  Upon inspection, the whites of his eyes had a yellowish tint.  He complained of pain in the left abdominal area, which was tender to the touch.</a:t>
            </a:r>
          </a:p>
          <a:p>
            <a:pPr lvl="1"/>
            <a:endParaRPr lang="en-US" b="1" dirty="0" smtClean="0"/>
          </a:p>
          <a:p>
            <a:pPr lvl="1"/>
            <a:r>
              <a:rPr lang="en-US" b="1" dirty="0" smtClean="0"/>
              <a:t>A family history reveals that he has two brothers and three sisters.  None of them have this condition.  His uncle and his grandmother often had similar symptoms.  His grandmother died a young woman.  His parents do not have this condition.</a:t>
            </a:r>
          </a:p>
          <a:p>
            <a:r>
              <a:rPr lang="en-US" dirty="0" smtClean="0"/>
              <a:t> </a:t>
            </a:r>
          </a:p>
          <a:p>
            <a:r>
              <a:rPr lang="en-US" dirty="0" smtClean="0"/>
              <a:t>			`			</a:t>
            </a:r>
            <a:r>
              <a:rPr lang="en-US" i="1" dirty="0" smtClean="0"/>
              <a:t>James Herrick, M.D.</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Histology Station</a:t>
            </a:r>
            <a:endParaRPr lang="en-US" dirty="0"/>
          </a:p>
        </p:txBody>
      </p:sp>
      <p:pic>
        <p:nvPicPr>
          <p:cNvPr id="4" name="Content Placeholder 3" descr="sickle cell anemia 2.jpg"/>
          <p:cNvPicPr>
            <a:picLocks noGrp="1" noChangeAspect="1"/>
          </p:cNvPicPr>
          <p:nvPr>
            <p:ph idx="1"/>
          </p:nvPr>
        </p:nvPicPr>
        <p:blipFill>
          <a:blip r:embed="rId2" cstate="print"/>
          <a:stretch>
            <a:fillRect/>
          </a:stretch>
        </p:blipFill>
        <p:spPr>
          <a:xfrm>
            <a:off x="4648200" y="1524000"/>
            <a:ext cx="4253023" cy="3352800"/>
          </a:xfrm>
          <a:ln w="38100">
            <a:solidFill>
              <a:schemeClr val="bg1"/>
            </a:solidFill>
          </a:ln>
        </p:spPr>
      </p:pic>
      <p:pic>
        <p:nvPicPr>
          <p:cNvPr id="5" name="Picture 4" descr="normal blood 2.jpg"/>
          <p:cNvPicPr>
            <a:picLocks noChangeAspect="1"/>
          </p:cNvPicPr>
          <p:nvPr/>
        </p:nvPicPr>
        <p:blipFill>
          <a:blip r:embed="rId3" cstate="print"/>
          <a:stretch>
            <a:fillRect/>
          </a:stretch>
        </p:blipFill>
        <p:spPr>
          <a:xfrm>
            <a:off x="228600" y="1524000"/>
            <a:ext cx="4253024" cy="3352800"/>
          </a:xfrm>
          <a:prstGeom prst="rect">
            <a:avLst/>
          </a:prstGeom>
          <a:ln w="38100">
            <a:solidFill>
              <a:schemeClr val="bg1"/>
            </a:solidFill>
          </a:ln>
        </p:spPr>
      </p:pic>
      <p:sp>
        <p:nvSpPr>
          <p:cNvPr id="6" name="TextBox 5"/>
          <p:cNvSpPr txBox="1"/>
          <p:nvPr/>
        </p:nvSpPr>
        <p:spPr>
          <a:xfrm>
            <a:off x="1295400" y="5029200"/>
            <a:ext cx="2362200" cy="461665"/>
          </a:xfrm>
          <a:prstGeom prst="rect">
            <a:avLst/>
          </a:prstGeom>
          <a:noFill/>
        </p:spPr>
        <p:txBody>
          <a:bodyPr wrap="square" rtlCol="0">
            <a:spAutoFit/>
          </a:bodyPr>
          <a:lstStyle/>
          <a:p>
            <a:r>
              <a:rPr lang="en-US" sz="2400" b="1" dirty="0" smtClean="0"/>
              <a:t>Normal Blood</a:t>
            </a:r>
            <a:endParaRPr lang="en-US" sz="2400" b="1" dirty="0"/>
          </a:p>
        </p:txBody>
      </p:sp>
      <p:sp>
        <p:nvSpPr>
          <p:cNvPr id="7" name="TextBox 6"/>
          <p:cNvSpPr txBox="1"/>
          <p:nvPr/>
        </p:nvSpPr>
        <p:spPr>
          <a:xfrm>
            <a:off x="4800600" y="5029200"/>
            <a:ext cx="3962400" cy="461665"/>
          </a:xfrm>
          <a:prstGeom prst="rect">
            <a:avLst/>
          </a:prstGeom>
          <a:noFill/>
        </p:spPr>
        <p:txBody>
          <a:bodyPr wrap="square" rtlCol="0">
            <a:spAutoFit/>
          </a:bodyPr>
          <a:lstStyle/>
          <a:p>
            <a:r>
              <a:rPr lang="en-US" sz="2400" b="1" dirty="0" smtClean="0"/>
              <a:t>Mystery Patient’s Blood</a:t>
            </a:r>
            <a:endParaRPr 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Flow Diagram</a:t>
            </a:r>
            <a:endParaRPr lang="en-US" dirty="0"/>
          </a:p>
        </p:txBody>
      </p:sp>
      <p:pic>
        <p:nvPicPr>
          <p:cNvPr id="6" name="Content Placeholder 5" descr="Blood Vessels(MS).png"/>
          <p:cNvPicPr>
            <a:picLocks noGrp="1" noChangeAspect="1"/>
          </p:cNvPicPr>
          <p:nvPr>
            <p:ph idx="1"/>
          </p:nvPr>
        </p:nvPicPr>
        <p:blipFill>
          <a:blip r:embed="rId2" cstate="print"/>
          <a:stretch>
            <a:fillRect/>
          </a:stretch>
        </p:blipFill>
        <p:spPr>
          <a:xfrm>
            <a:off x="762000" y="1676400"/>
            <a:ext cx="7543800" cy="4528682"/>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Pedigree of Mystery Patient</a:t>
            </a:r>
            <a:endParaRPr lang="en-US" dirty="0"/>
          </a:p>
        </p:txBody>
      </p:sp>
      <p:pic>
        <p:nvPicPr>
          <p:cNvPr id="5" name="Content Placeholder 4" descr="Pedigree 2 for PwrPt.png"/>
          <p:cNvPicPr>
            <a:picLocks noGrp="1" noChangeAspect="1"/>
          </p:cNvPicPr>
          <p:nvPr>
            <p:ph idx="1"/>
          </p:nvPr>
        </p:nvPicPr>
        <p:blipFill>
          <a:blip r:embed="rId2" cstate="print"/>
          <a:stretch>
            <a:fillRect/>
          </a:stretch>
        </p:blipFill>
        <p:spPr>
          <a:xfrm>
            <a:off x="0" y="1447800"/>
            <a:ext cx="5638800" cy="5410200"/>
          </a:xfrm>
        </p:spPr>
      </p:pic>
      <p:sp>
        <p:nvSpPr>
          <p:cNvPr id="6" name="TextBox 5"/>
          <p:cNvSpPr txBox="1"/>
          <p:nvPr/>
        </p:nvSpPr>
        <p:spPr>
          <a:xfrm>
            <a:off x="6934200" y="2918460"/>
            <a:ext cx="2209800" cy="3939540"/>
          </a:xfrm>
          <a:prstGeom prst="rect">
            <a:avLst/>
          </a:prstGeom>
          <a:noFill/>
          <a:ln w="38100">
            <a:solidFill>
              <a:schemeClr val="tx1"/>
            </a:solidFill>
          </a:ln>
        </p:spPr>
        <p:txBody>
          <a:bodyPr wrap="square" rtlCol="0">
            <a:spAutoFit/>
          </a:bodyPr>
          <a:lstStyle/>
          <a:p>
            <a:r>
              <a:rPr lang="en-US" u="sng" dirty="0" smtClean="0"/>
              <a:t>Key to Symbols</a:t>
            </a:r>
          </a:p>
          <a:p>
            <a:endParaRPr lang="en-US" dirty="0" smtClean="0"/>
          </a:p>
          <a:p>
            <a:r>
              <a:rPr lang="en-US" dirty="0" smtClean="0"/>
              <a:t>      </a:t>
            </a:r>
            <a:r>
              <a:rPr lang="en-US" sz="1600" dirty="0" smtClean="0"/>
              <a:t>= Male</a:t>
            </a:r>
          </a:p>
          <a:p>
            <a:endParaRPr lang="en-US" dirty="0" smtClean="0"/>
          </a:p>
          <a:p>
            <a:r>
              <a:rPr lang="en-US" dirty="0" smtClean="0"/>
              <a:t>     </a:t>
            </a:r>
            <a:r>
              <a:rPr lang="en-US" sz="1600" dirty="0" smtClean="0"/>
              <a:t>= Female</a:t>
            </a:r>
          </a:p>
          <a:p>
            <a:endParaRPr lang="en-US" dirty="0" smtClean="0"/>
          </a:p>
          <a:p>
            <a:r>
              <a:rPr lang="en-US" dirty="0" smtClean="0"/>
              <a:t>     </a:t>
            </a:r>
            <a:r>
              <a:rPr lang="en-US" sz="1600" dirty="0" smtClean="0"/>
              <a:t>= Affected  Male</a:t>
            </a:r>
          </a:p>
          <a:p>
            <a:endParaRPr lang="en-US" dirty="0" smtClean="0"/>
          </a:p>
          <a:p>
            <a:r>
              <a:rPr lang="en-US" dirty="0" smtClean="0"/>
              <a:t>     </a:t>
            </a:r>
            <a:r>
              <a:rPr lang="en-US" sz="1600" dirty="0" smtClean="0"/>
              <a:t>= Affected Female</a:t>
            </a:r>
          </a:p>
          <a:p>
            <a:endParaRPr lang="en-US" dirty="0" smtClean="0"/>
          </a:p>
          <a:p>
            <a:r>
              <a:rPr lang="en-US" dirty="0" smtClean="0"/>
              <a:t>     </a:t>
            </a:r>
            <a:r>
              <a:rPr lang="en-US" sz="1600" dirty="0" smtClean="0"/>
              <a:t>= Deceased</a:t>
            </a:r>
          </a:p>
          <a:p>
            <a:endParaRPr lang="en-US" dirty="0" smtClean="0"/>
          </a:p>
          <a:p>
            <a:r>
              <a:rPr lang="en-US" dirty="0" smtClean="0"/>
              <a:t>? </a:t>
            </a:r>
            <a:r>
              <a:rPr lang="en-US" sz="1600" dirty="0" smtClean="0"/>
              <a:t>= Condition    </a:t>
            </a:r>
          </a:p>
          <a:p>
            <a:r>
              <a:rPr lang="en-US" sz="1600" dirty="0" smtClean="0"/>
              <a:t>       Unknown</a:t>
            </a:r>
          </a:p>
        </p:txBody>
      </p:sp>
      <p:sp>
        <p:nvSpPr>
          <p:cNvPr id="7" name="Rectangle 33"/>
          <p:cNvSpPr>
            <a:spLocks noChangeArrowheads="1"/>
          </p:cNvSpPr>
          <p:nvPr/>
        </p:nvSpPr>
        <p:spPr bwMode="auto">
          <a:xfrm>
            <a:off x="7010400" y="3581400"/>
            <a:ext cx="2286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Oval 34"/>
          <p:cNvSpPr>
            <a:spLocks noChangeArrowheads="1"/>
          </p:cNvSpPr>
          <p:nvPr/>
        </p:nvSpPr>
        <p:spPr bwMode="auto">
          <a:xfrm>
            <a:off x="7010400" y="4114800"/>
            <a:ext cx="2286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35"/>
          <p:cNvSpPr>
            <a:spLocks noChangeArrowheads="1"/>
          </p:cNvSpPr>
          <p:nvPr/>
        </p:nvSpPr>
        <p:spPr bwMode="auto">
          <a:xfrm>
            <a:off x="7010400" y="4648200"/>
            <a:ext cx="228600" cy="228600"/>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36"/>
          <p:cNvSpPr>
            <a:spLocks noChangeArrowheads="1"/>
          </p:cNvSpPr>
          <p:nvPr/>
        </p:nvSpPr>
        <p:spPr bwMode="auto">
          <a:xfrm>
            <a:off x="7010400" y="5181600"/>
            <a:ext cx="228600" cy="22860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Line 37"/>
          <p:cNvSpPr>
            <a:spLocks noChangeShapeType="1"/>
          </p:cNvSpPr>
          <p:nvPr/>
        </p:nvSpPr>
        <p:spPr bwMode="auto">
          <a:xfrm flipV="1">
            <a:off x="7010400" y="5638800"/>
            <a:ext cx="285750" cy="31115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TextBox 12"/>
          <p:cNvSpPr txBox="1"/>
          <p:nvPr/>
        </p:nvSpPr>
        <p:spPr>
          <a:xfrm>
            <a:off x="5638800" y="1371600"/>
            <a:ext cx="1524000" cy="369332"/>
          </a:xfrm>
          <a:prstGeom prst="rect">
            <a:avLst/>
          </a:prstGeom>
          <a:noFill/>
        </p:spPr>
        <p:txBody>
          <a:bodyPr wrap="square" rtlCol="0">
            <a:spAutoFit/>
          </a:bodyPr>
          <a:lstStyle/>
          <a:p>
            <a:r>
              <a:rPr lang="en-US" b="1" u="sng" dirty="0" smtClean="0"/>
              <a:t>Generation</a:t>
            </a:r>
            <a:endParaRPr lang="en-US" b="1" u="sng" dirty="0"/>
          </a:p>
        </p:txBody>
      </p:sp>
      <p:sp>
        <p:nvSpPr>
          <p:cNvPr id="14" name="TextBox 13"/>
          <p:cNvSpPr txBox="1"/>
          <p:nvPr/>
        </p:nvSpPr>
        <p:spPr>
          <a:xfrm>
            <a:off x="6172200" y="1752600"/>
            <a:ext cx="457200" cy="461665"/>
          </a:xfrm>
          <a:prstGeom prst="rect">
            <a:avLst/>
          </a:prstGeom>
          <a:noFill/>
        </p:spPr>
        <p:txBody>
          <a:bodyPr wrap="square" rtlCol="0">
            <a:spAutoFit/>
          </a:bodyPr>
          <a:lstStyle/>
          <a:p>
            <a:r>
              <a:rPr lang="en-US" sz="2400" dirty="0" smtClean="0"/>
              <a:t>II</a:t>
            </a:r>
            <a:endParaRPr lang="en-US" sz="2400" dirty="0"/>
          </a:p>
        </p:txBody>
      </p:sp>
      <p:sp>
        <p:nvSpPr>
          <p:cNvPr id="15" name="TextBox 14"/>
          <p:cNvSpPr txBox="1"/>
          <p:nvPr/>
        </p:nvSpPr>
        <p:spPr>
          <a:xfrm>
            <a:off x="6172200" y="3505200"/>
            <a:ext cx="533400" cy="461665"/>
          </a:xfrm>
          <a:prstGeom prst="rect">
            <a:avLst/>
          </a:prstGeom>
          <a:noFill/>
        </p:spPr>
        <p:txBody>
          <a:bodyPr wrap="square" rtlCol="0">
            <a:spAutoFit/>
          </a:bodyPr>
          <a:lstStyle/>
          <a:p>
            <a:r>
              <a:rPr lang="en-US" sz="2400" dirty="0" smtClean="0"/>
              <a:t>III</a:t>
            </a:r>
            <a:endParaRPr lang="en-US" sz="2400" dirty="0"/>
          </a:p>
        </p:txBody>
      </p:sp>
      <p:sp>
        <p:nvSpPr>
          <p:cNvPr id="16" name="TextBox 15"/>
          <p:cNvSpPr txBox="1"/>
          <p:nvPr/>
        </p:nvSpPr>
        <p:spPr>
          <a:xfrm>
            <a:off x="6172200" y="5029200"/>
            <a:ext cx="533400" cy="461665"/>
          </a:xfrm>
          <a:prstGeom prst="rect">
            <a:avLst/>
          </a:prstGeom>
          <a:noFill/>
        </p:spPr>
        <p:txBody>
          <a:bodyPr wrap="square" rtlCol="0">
            <a:spAutoFit/>
          </a:bodyPr>
          <a:lstStyle/>
          <a:p>
            <a:r>
              <a:rPr lang="en-US" sz="2400" dirty="0" smtClean="0"/>
              <a:t>IV</a:t>
            </a:r>
            <a:endParaRPr lang="en-US" sz="2400" dirty="0"/>
          </a:p>
        </p:txBody>
      </p:sp>
      <p:sp>
        <p:nvSpPr>
          <p:cNvPr id="17" name="TextBox 16"/>
          <p:cNvSpPr txBox="1"/>
          <p:nvPr/>
        </p:nvSpPr>
        <p:spPr>
          <a:xfrm>
            <a:off x="6248400" y="6248400"/>
            <a:ext cx="533400" cy="461665"/>
          </a:xfrm>
          <a:prstGeom prst="rect">
            <a:avLst/>
          </a:prstGeom>
          <a:noFill/>
        </p:spPr>
        <p:txBody>
          <a:bodyPr wrap="square" rtlCol="0">
            <a:spAutoFit/>
          </a:bodyPr>
          <a:lstStyle/>
          <a:p>
            <a:r>
              <a:rPr lang="en-US" sz="2400" dirty="0" smtClean="0"/>
              <a:t>V</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 (</a:t>
            </a:r>
            <a:r>
              <a:rPr lang="en-US" dirty="0" err="1" smtClean="0"/>
              <a:t>DDx</a:t>
            </a:r>
            <a:r>
              <a:rPr lang="en-US" dirty="0" smtClean="0"/>
              <a:t>)</a:t>
            </a:r>
            <a:endParaRPr lang="en-US" dirty="0"/>
          </a:p>
        </p:txBody>
      </p:sp>
      <p:sp>
        <p:nvSpPr>
          <p:cNvPr id="3" name="Content Placeholder 2"/>
          <p:cNvSpPr>
            <a:spLocks noGrp="1"/>
          </p:cNvSpPr>
          <p:nvPr>
            <p:ph idx="1"/>
          </p:nvPr>
        </p:nvSpPr>
        <p:spPr/>
        <p:txBody>
          <a:bodyPr/>
          <a:lstStyle/>
          <a:p>
            <a:r>
              <a:rPr lang="en-US" dirty="0" smtClean="0"/>
              <a:t>A </a:t>
            </a:r>
            <a:r>
              <a:rPr lang="en-US" b="1" dirty="0" smtClean="0"/>
              <a:t>differential diagnosis</a:t>
            </a:r>
            <a:r>
              <a:rPr lang="en-US" dirty="0" smtClean="0"/>
              <a:t> in medicine is a systematic diagnostic method used to narrow down the possibilities when attempting to identify a disease or condition presented by a patient.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Electrophoresis Role-Play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Imagine the classroom is an electrical field with the positive pole at the back of the room and the negative pole at the front of the room.  </a:t>
            </a:r>
          </a:p>
          <a:p>
            <a:r>
              <a:rPr lang="en-US" dirty="0" smtClean="0"/>
              <a:t>Toward which pole would the negatively-charged hemoglobin molecules move?  Why?</a:t>
            </a:r>
          </a:p>
          <a:p>
            <a:r>
              <a:rPr lang="en-US" dirty="0" smtClean="0"/>
              <a:t> Will one group move more quickly than the other?  Explain.</a:t>
            </a:r>
          </a:p>
          <a:p>
            <a:r>
              <a:rPr lang="en-US" dirty="0" smtClean="0"/>
              <a:t>The electricity is now on – let’s move!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Gel Electrophoresis Results:</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990600" y="1752600"/>
            <a:ext cx="3657600" cy="4495800"/>
          </a:xfrm>
          <a:prstGeom prst="rect">
            <a:avLst/>
          </a:prstGeom>
          <a:noFill/>
        </p:spPr>
      </p:pic>
      <p:sp>
        <p:nvSpPr>
          <p:cNvPr id="7" name="TextBox 6"/>
          <p:cNvSpPr txBox="1"/>
          <p:nvPr/>
        </p:nvSpPr>
        <p:spPr>
          <a:xfrm>
            <a:off x="4800600" y="2377857"/>
            <a:ext cx="3962400" cy="3108543"/>
          </a:xfrm>
          <a:prstGeom prst="rect">
            <a:avLst/>
          </a:prstGeom>
          <a:noFill/>
        </p:spPr>
        <p:txBody>
          <a:bodyPr wrap="square" rtlCol="0">
            <a:spAutoFit/>
          </a:bodyPr>
          <a:lstStyle/>
          <a:p>
            <a:r>
              <a:rPr lang="en-US" sz="2800" i="1" dirty="0" smtClean="0"/>
              <a:t>What do you think is going on here?</a:t>
            </a:r>
          </a:p>
          <a:p>
            <a:endParaRPr lang="en-US" sz="2800" i="1" dirty="0" smtClean="0"/>
          </a:p>
          <a:p>
            <a:r>
              <a:rPr lang="en-US" sz="2800" i="1" dirty="0" smtClean="0"/>
              <a:t>How do these results support your prediction about the mystery disease?</a:t>
            </a:r>
            <a:endParaRPr lang="en-US" sz="28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Gel Electrophoresis Results:</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990600" y="1752600"/>
            <a:ext cx="3657600" cy="4495800"/>
          </a:xfrm>
          <a:prstGeom prst="rect">
            <a:avLst/>
          </a:prstGeom>
          <a:noFill/>
        </p:spPr>
      </p:pic>
      <p:cxnSp>
        <p:nvCxnSpPr>
          <p:cNvPr id="8" name="Straight Arrow Connector 7"/>
          <p:cNvCxnSpPr>
            <a:stCxn id="9" idx="1"/>
          </p:cNvCxnSpPr>
          <p:nvPr/>
        </p:nvCxnSpPr>
        <p:spPr>
          <a:xfrm flipH="1">
            <a:off x="2209800" y="1983433"/>
            <a:ext cx="2590800" cy="1976734"/>
          </a:xfrm>
          <a:prstGeom prst="straightConnector1">
            <a:avLst/>
          </a:prstGeom>
          <a:ln w="38100">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7" idx="1"/>
          </p:cNvCxnSpPr>
          <p:nvPr/>
        </p:nvCxnSpPr>
        <p:spPr>
          <a:xfrm flipH="1" flipV="1">
            <a:off x="1600200" y="4572000"/>
            <a:ext cx="3276600" cy="840433"/>
          </a:xfrm>
          <a:prstGeom prst="straightConnector1">
            <a:avLst/>
          </a:prstGeom>
          <a:ln w="38100">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4800600" y="2971800"/>
            <a:ext cx="3962400" cy="1815882"/>
          </a:xfrm>
          <a:prstGeom prst="rect">
            <a:avLst/>
          </a:prstGeom>
          <a:noFill/>
        </p:spPr>
        <p:txBody>
          <a:bodyPr wrap="square" rtlCol="0">
            <a:spAutoFit/>
          </a:bodyPr>
          <a:lstStyle/>
          <a:p>
            <a:r>
              <a:rPr lang="en-US" sz="2800" i="1" dirty="0" smtClean="0"/>
              <a:t>How does our role play help explain the hemoglobin gel electrophoresis results?</a:t>
            </a:r>
            <a:endParaRPr lang="en-US" sz="2800" i="1" dirty="0"/>
          </a:p>
        </p:txBody>
      </p:sp>
      <p:sp>
        <p:nvSpPr>
          <p:cNvPr id="7" name="TextBox 6"/>
          <p:cNvSpPr txBox="1"/>
          <p:nvPr/>
        </p:nvSpPr>
        <p:spPr>
          <a:xfrm>
            <a:off x="4876800" y="5181600"/>
            <a:ext cx="3962400" cy="461665"/>
          </a:xfrm>
          <a:prstGeom prst="rect">
            <a:avLst/>
          </a:prstGeom>
          <a:noFill/>
        </p:spPr>
        <p:txBody>
          <a:bodyPr wrap="square" rtlCol="0">
            <a:spAutoFit/>
          </a:bodyPr>
          <a:lstStyle/>
          <a:p>
            <a:r>
              <a:rPr lang="en-US" sz="2400" b="1" dirty="0" smtClean="0"/>
              <a:t>A = Normal Hemoglobin</a:t>
            </a:r>
            <a:endParaRPr lang="en-US" sz="2400" b="1" dirty="0"/>
          </a:p>
        </p:txBody>
      </p:sp>
      <p:sp>
        <p:nvSpPr>
          <p:cNvPr id="9" name="TextBox 8"/>
          <p:cNvSpPr txBox="1"/>
          <p:nvPr/>
        </p:nvSpPr>
        <p:spPr>
          <a:xfrm>
            <a:off x="4800600" y="1752600"/>
            <a:ext cx="3810000" cy="461665"/>
          </a:xfrm>
          <a:prstGeom prst="rect">
            <a:avLst/>
          </a:prstGeom>
          <a:noFill/>
        </p:spPr>
        <p:txBody>
          <a:bodyPr wrap="square" rtlCol="0">
            <a:spAutoFit/>
          </a:bodyPr>
          <a:lstStyle/>
          <a:p>
            <a:r>
              <a:rPr lang="en-US" sz="2400" b="1" dirty="0" smtClean="0"/>
              <a:t>S  = Sickle Hemoglobin</a:t>
            </a:r>
            <a:endParaRPr lang="en-US" sz="2400" b="1" dirty="0"/>
          </a:p>
        </p:txBody>
      </p:sp>
      <p:sp>
        <p:nvSpPr>
          <p:cNvPr id="13" name="TextBox 12"/>
          <p:cNvSpPr txBox="1"/>
          <p:nvPr/>
        </p:nvSpPr>
        <p:spPr>
          <a:xfrm>
            <a:off x="4800600" y="2133600"/>
            <a:ext cx="3810000" cy="461665"/>
          </a:xfrm>
          <a:prstGeom prst="rect">
            <a:avLst/>
          </a:prstGeom>
          <a:noFill/>
        </p:spPr>
        <p:txBody>
          <a:bodyPr wrap="square" rtlCol="0">
            <a:spAutoFit/>
          </a:bodyPr>
          <a:lstStyle/>
          <a:p>
            <a:pPr algn="ctr"/>
            <a:r>
              <a:rPr lang="en-US" sz="2400" b="1" dirty="0" smtClean="0">
                <a:solidFill>
                  <a:srgbClr val="FFFF00"/>
                </a:solidFill>
              </a:rPr>
              <a:t>Charge of -1</a:t>
            </a:r>
            <a:endParaRPr lang="en-US" sz="2400" b="1" dirty="0">
              <a:solidFill>
                <a:srgbClr val="FFFF00"/>
              </a:solidFill>
            </a:endParaRPr>
          </a:p>
        </p:txBody>
      </p:sp>
      <p:sp>
        <p:nvSpPr>
          <p:cNvPr id="17" name="TextBox 16"/>
          <p:cNvSpPr txBox="1"/>
          <p:nvPr/>
        </p:nvSpPr>
        <p:spPr>
          <a:xfrm>
            <a:off x="4800600" y="5562600"/>
            <a:ext cx="3810000" cy="461665"/>
          </a:xfrm>
          <a:prstGeom prst="rect">
            <a:avLst/>
          </a:prstGeom>
          <a:noFill/>
        </p:spPr>
        <p:txBody>
          <a:bodyPr wrap="square" rtlCol="0">
            <a:spAutoFit/>
          </a:bodyPr>
          <a:lstStyle/>
          <a:p>
            <a:pPr algn="ctr"/>
            <a:r>
              <a:rPr lang="en-US" sz="2400" b="1" dirty="0" smtClean="0">
                <a:solidFill>
                  <a:srgbClr val="FFFF00"/>
                </a:solidFill>
              </a:rPr>
              <a:t>Charge of -2</a:t>
            </a:r>
            <a:endParaRPr lang="en-US" sz="2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3" grpId="0"/>
      <p:bldP spid="1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323</TotalTime>
  <Words>415</Words>
  <Application>Microsoft Office PowerPoint</Application>
  <PresentationFormat>On-screen Show (4:3)</PresentationFormat>
  <Paragraphs>63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Rockwell</vt:lpstr>
      <vt:lpstr>Wingdings 2</vt:lpstr>
      <vt:lpstr>Foundry</vt:lpstr>
      <vt:lpstr>“The Mystery Disease” </vt:lpstr>
      <vt:lpstr>Patient Description - 1904</vt:lpstr>
      <vt:lpstr>Histology Station</vt:lpstr>
      <vt:lpstr>Blood Flow Diagram</vt:lpstr>
      <vt:lpstr>Pedigree of Mystery Patient</vt:lpstr>
      <vt:lpstr>Differential Diagnosis (DDx)</vt:lpstr>
      <vt:lpstr>Electrophoresis Role-Play</vt:lpstr>
      <vt:lpstr>Gel Electrophoresis Results:</vt:lpstr>
      <vt:lpstr>Gel Electrophoresis Results:</vt:lpstr>
      <vt:lpstr>Different proteins result in different traits!</vt:lpstr>
      <vt:lpstr>Putting it all together!</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gnat</dc:creator>
  <cp:lastModifiedBy>Stapleton, Mary K.</cp:lastModifiedBy>
  <cp:revision>47</cp:revision>
  <dcterms:created xsi:type="dcterms:W3CDTF">2012-02-07T02:49:08Z</dcterms:created>
  <dcterms:modified xsi:type="dcterms:W3CDTF">2015-11-23T21:17:04Z</dcterms:modified>
</cp:coreProperties>
</file>