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58" r:id="rId4"/>
    <p:sldId id="259" r:id="rId5"/>
    <p:sldId id="283" r:id="rId6"/>
    <p:sldId id="274" r:id="rId7"/>
    <p:sldId id="262" r:id="rId8"/>
    <p:sldId id="263" r:id="rId9"/>
    <p:sldId id="284" r:id="rId10"/>
    <p:sldId id="276" r:id="rId11"/>
    <p:sldId id="277" r:id="rId12"/>
    <p:sldId id="278" r:id="rId13"/>
    <p:sldId id="279" r:id="rId14"/>
    <p:sldId id="280" r:id="rId15"/>
    <p:sldId id="281"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66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04564E1E-C317-4BA3-B5F1-59B191065D1A}" type="datetimeFigureOut">
              <a:rPr lang="en-US" smtClean="0"/>
              <a:pPr/>
              <a:t>8/14/2015</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B5AFC81-A9E4-4E6A-ADEB-BF441DB87040}"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5AFC81-A9E4-4E6A-ADEB-BF441DB870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5AFC81-A9E4-4E6A-ADEB-BF441DB870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5AFC81-A9E4-4E6A-ADEB-BF441DB870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04564E1E-C317-4BA3-B5F1-59B191065D1A}" type="datetimeFigureOut">
              <a:rPr lang="en-US" smtClean="0"/>
              <a:pPr/>
              <a:t>8/14/2015</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B5AFC81-A9E4-4E6A-ADEB-BF441DB87040}"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B5AFC81-A9E4-4E6A-ADEB-BF441DB87040}"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B5AFC81-A9E4-4E6A-ADEB-BF441DB870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5AFC81-A9E4-4E6A-ADEB-BF441DB87040}"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564E1E-C317-4BA3-B5F1-59B191065D1A}" type="datetimeFigureOut">
              <a:rPr lang="en-US" smtClean="0"/>
              <a:pPr/>
              <a:t>8/14/2015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5AFC81-A9E4-4E6A-ADEB-BF441DB870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04564E1E-C317-4BA3-B5F1-59B191065D1A}" type="datetimeFigureOut">
              <a:rPr lang="en-US" smtClean="0"/>
              <a:pPr/>
              <a:t>8/14/2015</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B5AFC81-A9E4-4E6A-ADEB-BF441DB87040}"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04564E1E-C317-4BA3-B5F1-59B191065D1A}" type="datetimeFigureOut">
              <a:rPr lang="en-US" smtClean="0"/>
              <a:pPr/>
              <a:t>8/14/2015</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B5AFC81-A9E4-4E6A-ADEB-BF441DB87040}"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4564E1E-C317-4BA3-B5F1-59B191065D1A}" type="datetimeFigureOut">
              <a:rPr lang="en-US" smtClean="0"/>
              <a:pPr/>
              <a:t>8/14/2015</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B5AFC81-A9E4-4E6A-ADEB-BF441DB87040}"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“The Mystery Disease” </a:t>
            </a:r>
            <a:endParaRPr lang="en-US" dirty="0"/>
          </a:p>
        </p:txBody>
      </p:sp>
      <p:sp>
        <p:nvSpPr>
          <p:cNvPr id="3" name="Subtitle 2"/>
          <p:cNvSpPr>
            <a:spLocks noGrp="1"/>
          </p:cNvSpPr>
          <p:nvPr>
            <p:ph type="subTitle" idx="1"/>
          </p:nvPr>
        </p:nvSpPr>
        <p:spPr/>
        <p:txBody>
          <a:bodyPr/>
          <a:lstStyle/>
          <a:p>
            <a:r>
              <a:rPr lang="en-US" dirty="0" smtClean="0"/>
              <a:t>Guided Inquiry Version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 (</a:t>
            </a:r>
            <a:r>
              <a:rPr lang="en-US" dirty="0" err="1" smtClean="0"/>
              <a:t>DDx</a:t>
            </a:r>
            <a:r>
              <a:rPr lang="en-US" dirty="0" smtClean="0"/>
              <a:t>)</a:t>
            </a:r>
            <a:endParaRPr lang="en-US" dirty="0"/>
          </a:p>
        </p:txBody>
      </p:sp>
      <p:sp>
        <p:nvSpPr>
          <p:cNvPr id="3" name="Content Placeholder 2"/>
          <p:cNvSpPr>
            <a:spLocks noGrp="1"/>
          </p:cNvSpPr>
          <p:nvPr>
            <p:ph idx="1"/>
          </p:nvPr>
        </p:nvSpPr>
        <p:spPr/>
        <p:txBody>
          <a:bodyPr/>
          <a:lstStyle/>
          <a:p>
            <a:r>
              <a:rPr lang="en-US" smtClean="0"/>
              <a:t>A </a:t>
            </a:r>
            <a:r>
              <a:rPr lang="en-US" b="1" smtClean="0"/>
              <a:t>differential diagnosis</a:t>
            </a:r>
            <a:r>
              <a:rPr lang="en-US" smtClean="0"/>
              <a:t> in medicine is a systematic diagnostic method used to narrow down the possibilities when attempting to identify a disease or condition presented by a patient.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Gel Electrophoresis Results: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990600" y="1752600"/>
            <a:ext cx="3657600" cy="4495800"/>
          </a:xfrm>
          <a:prstGeom prst="rect">
            <a:avLst/>
          </a:prstGeom>
          <a:noFill/>
        </p:spPr>
      </p:pic>
      <p:sp>
        <p:nvSpPr>
          <p:cNvPr id="7" name="TextBox 6"/>
          <p:cNvSpPr txBox="1"/>
          <p:nvPr/>
        </p:nvSpPr>
        <p:spPr>
          <a:xfrm>
            <a:off x="4800600" y="2377857"/>
            <a:ext cx="3962400" cy="3108543"/>
          </a:xfrm>
          <a:prstGeom prst="rect">
            <a:avLst/>
          </a:prstGeom>
          <a:noFill/>
        </p:spPr>
        <p:txBody>
          <a:bodyPr wrap="square" rtlCol="0">
            <a:spAutoFit/>
          </a:bodyPr>
          <a:lstStyle/>
          <a:p>
            <a:r>
              <a:rPr lang="en-US" sz="2800" i="1" dirty="0" smtClean="0"/>
              <a:t>What do you think is going on here?</a:t>
            </a:r>
          </a:p>
          <a:p>
            <a:endParaRPr lang="en-US" sz="2800" i="1" dirty="0" smtClean="0"/>
          </a:p>
          <a:p>
            <a:r>
              <a:rPr lang="en-US" sz="2800" i="1" dirty="0" smtClean="0"/>
              <a:t>How do these results support your prediction about the mystery disease?</a:t>
            </a:r>
            <a:endParaRPr lang="en-US" sz="2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Closer Look at Hemoglobin:</a:t>
            </a:r>
            <a:endParaRPr lang="en-US" dirty="0"/>
          </a:p>
        </p:txBody>
      </p:sp>
      <p:sp>
        <p:nvSpPr>
          <p:cNvPr id="8" name="Content Placeholder 7"/>
          <p:cNvSpPr>
            <a:spLocks noGrp="1"/>
          </p:cNvSpPr>
          <p:nvPr>
            <p:ph idx="1"/>
          </p:nvPr>
        </p:nvSpPr>
        <p:spPr/>
        <p:txBody>
          <a:bodyPr/>
          <a:lstStyle/>
          <a:p>
            <a:r>
              <a:rPr lang="en-US" dirty="0" smtClean="0"/>
              <a:t>What steps are needed to determine an amino acid sequence from a DNA sequence?</a:t>
            </a:r>
          </a:p>
          <a:p>
            <a:endParaRPr lang="en-US" dirty="0" smtClean="0"/>
          </a:p>
          <a:p>
            <a:r>
              <a:rPr lang="en-US" dirty="0" smtClean="0"/>
              <a:t>What strand of DNA is used as a template during the first step of protein synthesis?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down)">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Gel Electrophoresis Results:</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990600" y="1752600"/>
            <a:ext cx="3657600" cy="4495800"/>
          </a:xfrm>
          <a:prstGeom prst="rect">
            <a:avLst/>
          </a:prstGeom>
          <a:noFill/>
        </p:spPr>
      </p:pic>
      <p:cxnSp>
        <p:nvCxnSpPr>
          <p:cNvPr id="8" name="Straight Arrow Connector 7"/>
          <p:cNvCxnSpPr>
            <a:stCxn id="9" idx="1"/>
          </p:cNvCxnSpPr>
          <p:nvPr/>
        </p:nvCxnSpPr>
        <p:spPr>
          <a:xfrm flipH="1">
            <a:off x="2133600" y="1831033"/>
            <a:ext cx="2667000" cy="2207567"/>
          </a:xfrm>
          <a:prstGeom prst="straightConnector1">
            <a:avLst/>
          </a:prstGeom>
          <a:ln w="38100">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7" idx="1"/>
          </p:cNvCxnSpPr>
          <p:nvPr/>
        </p:nvCxnSpPr>
        <p:spPr>
          <a:xfrm flipH="1" flipV="1">
            <a:off x="1600200" y="4572000"/>
            <a:ext cx="3276600" cy="988368"/>
          </a:xfrm>
          <a:prstGeom prst="straightConnector1">
            <a:avLst/>
          </a:prstGeom>
          <a:ln w="38100">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800600" y="2514600"/>
            <a:ext cx="3962400" cy="2677656"/>
          </a:xfrm>
          <a:prstGeom prst="rect">
            <a:avLst/>
          </a:prstGeom>
          <a:noFill/>
        </p:spPr>
        <p:txBody>
          <a:bodyPr wrap="square" rtlCol="0">
            <a:spAutoFit/>
          </a:bodyPr>
          <a:lstStyle/>
          <a:p>
            <a:pPr algn="ctr"/>
            <a:r>
              <a:rPr lang="en-US" sz="2800" dirty="0" smtClean="0">
                <a:solidFill>
                  <a:srgbClr val="00B0F0"/>
                </a:solidFill>
                <a:effectLst>
                  <a:outerShdw blurRad="38100" dist="38100" dir="2700000" algn="tl">
                    <a:srgbClr val="000000">
                      <a:alpha val="43137"/>
                    </a:srgbClr>
                  </a:outerShdw>
                </a:effectLst>
              </a:rPr>
              <a:t>How does the amino acid analysis help explain the hemoglobin gel electrophoresis results?</a:t>
            </a:r>
            <a:endParaRPr lang="en-US" sz="2800" dirty="0">
              <a:solidFill>
                <a:srgbClr val="00B0F0"/>
              </a:solidFill>
              <a:effectLst>
                <a:outerShdw blurRad="38100" dist="38100" dir="2700000" algn="tl">
                  <a:srgbClr val="000000">
                    <a:alpha val="43137"/>
                  </a:srgbClr>
                </a:outerShdw>
              </a:effectLst>
            </a:endParaRPr>
          </a:p>
        </p:txBody>
      </p:sp>
      <p:sp>
        <p:nvSpPr>
          <p:cNvPr id="7" name="TextBox 6"/>
          <p:cNvSpPr txBox="1"/>
          <p:nvPr/>
        </p:nvSpPr>
        <p:spPr>
          <a:xfrm>
            <a:off x="4876800" y="5329535"/>
            <a:ext cx="3962400" cy="461665"/>
          </a:xfrm>
          <a:prstGeom prst="rect">
            <a:avLst/>
          </a:prstGeom>
          <a:noFill/>
        </p:spPr>
        <p:txBody>
          <a:bodyPr wrap="square" rtlCol="0">
            <a:spAutoFit/>
          </a:bodyPr>
          <a:lstStyle/>
          <a:p>
            <a:r>
              <a:rPr lang="en-US" sz="2400" b="1" dirty="0" smtClean="0"/>
              <a:t>A = Normal Hemoglobin</a:t>
            </a:r>
            <a:endParaRPr lang="en-US" sz="2400" b="1" dirty="0"/>
          </a:p>
        </p:txBody>
      </p:sp>
      <p:sp>
        <p:nvSpPr>
          <p:cNvPr id="9" name="TextBox 8"/>
          <p:cNvSpPr txBox="1"/>
          <p:nvPr/>
        </p:nvSpPr>
        <p:spPr>
          <a:xfrm>
            <a:off x="4800600" y="1600200"/>
            <a:ext cx="3810000" cy="461665"/>
          </a:xfrm>
          <a:prstGeom prst="rect">
            <a:avLst/>
          </a:prstGeom>
          <a:noFill/>
        </p:spPr>
        <p:txBody>
          <a:bodyPr wrap="square" rtlCol="0">
            <a:spAutoFit/>
          </a:bodyPr>
          <a:lstStyle/>
          <a:p>
            <a:r>
              <a:rPr lang="en-US" sz="2400" b="1" dirty="0" smtClean="0"/>
              <a:t>S  = Sickle Hemoglobin</a:t>
            </a:r>
            <a:endParaRPr lang="en-US" sz="2400" b="1" dirty="0"/>
          </a:p>
        </p:txBody>
      </p:sp>
      <p:sp>
        <p:nvSpPr>
          <p:cNvPr id="13" name="TextBox 12"/>
          <p:cNvSpPr txBox="1"/>
          <p:nvPr/>
        </p:nvSpPr>
        <p:spPr>
          <a:xfrm>
            <a:off x="4800600" y="1981200"/>
            <a:ext cx="3810000" cy="461665"/>
          </a:xfrm>
          <a:prstGeom prst="rect">
            <a:avLst/>
          </a:prstGeom>
          <a:noFill/>
        </p:spPr>
        <p:txBody>
          <a:bodyPr wrap="square" rtlCol="0">
            <a:spAutoFit/>
          </a:bodyPr>
          <a:lstStyle/>
          <a:p>
            <a:pPr algn="ctr"/>
            <a:r>
              <a:rPr lang="en-US" sz="2400" b="1" dirty="0" smtClean="0">
                <a:solidFill>
                  <a:srgbClr val="FFFF00"/>
                </a:solidFill>
              </a:rPr>
              <a:t>Charge of -1</a:t>
            </a:r>
            <a:endParaRPr lang="en-US" sz="2400" b="1" dirty="0">
              <a:solidFill>
                <a:srgbClr val="FFFF00"/>
              </a:solidFill>
            </a:endParaRPr>
          </a:p>
        </p:txBody>
      </p:sp>
      <p:sp>
        <p:nvSpPr>
          <p:cNvPr id="17" name="TextBox 16"/>
          <p:cNvSpPr txBox="1"/>
          <p:nvPr/>
        </p:nvSpPr>
        <p:spPr>
          <a:xfrm>
            <a:off x="4800600" y="5710535"/>
            <a:ext cx="3810000" cy="461665"/>
          </a:xfrm>
          <a:prstGeom prst="rect">
            <a:avLst/>
          </a:prstGeom>
          <a:noFill/>
        </p:spPr>
        <p:txBody>
          <a:bodyPr wrap="square" rtlCol="0">
            <a:spAutoFit/>
          </a:bodyPr>
          <a:lstStyle/>
          <a:p>
            <a:pPr algn="ctr"/>
            <a:r>
              <a:rPr lang="en-US" sz="2400" b="1" dirty="0" smtClean="0">
                <a:solidFill>
                  <a:srgbClr val="FFFF00"/>
                </a:solidFill>
              </a:rPr>
              <a:t>Charge of -2</a:t>
            </a:r>
            <a:endParaRPr lang="en-US" sz="2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1+#ppt_w/2"/>
                                          </p:val>
                                        </p:tav>
                                        <p:tav tm="100000">
                                          <p:val>
                                            <p:strVal val="#ppt_x"/>
                                          </p:val>
                                        </p:tav>
                                      </p:tavLst>
                                    </p:anim>
                                    <p:anim calcmode="lin" valueType="num">
                                      <p:cBhvr additive="base">
                                        <p:cTn id="18" dur="500" fill="hold"/>
                                        <p:tgtEl>
                                          <p:spTgt spid="13"/>
                                        </p:tgtEl>
                                        <p:attrNameLst>
                                          <p:attrName>ppt_y</p:attrName>
                                        </p:attrNameLst>
                                      </p:cBhvr>
                                      <p:tavLst>
                                        <p:tav tm="0">
                                          <p:val>
                                            <p:strVal val="#ppt_y"/>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3"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Different proteins result in different traits!</a:t>
            </a:r>
            <a:endParaRPr lang="en-US" dirty="0"/>
          </a:p>
        </p:txBody>
      </p:sp>
      <p:pic>
        <p:nvPicPr>
          <p:cNvPr id="4" name="Picture 3" descr="sickle-cell.jpg"/>
          <p:cNvPicPr>
            <a:picLocks noChangeAspect="1"/>
          </p:cNvPicPr>
          <p:nvPr/>
        </p:nvPicPr>
        <p:blipFill>
          <a:blip r:embed="rId2" cstate="print"/>
          <a:stretch>
            <a:fillRect/>
          </a:stretch>
        </p:blipFill>
        <p:spPr>
          <a:xfrm>
            <a:off x="228600" y="1676400"/>
            <a:ext cx="8534400" cy="4315968"/>
          </a:xfrm>
          <a:prstGeom prst="rect">
            <a:avLst/>
          </a:prstGeom>
        </p:spPr>
      </p:pic>
      <p:sp>
        <p:nvSpPr>
          <p:cNvPr id="5" name="TextBox 4"/>
          <p:cNvSpPr txBox="1"/>
          <p:nvPr/>
        </p:nvSpPr>
        <p:spPr>
          <a:xfrm>
            <a:off x="3048000" y="2754868"/>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sp>
        <p:nvSpPr>
          <p:cNvPr id="6" name="TextBox 5"/>
          <p:cNvSpPr txBox="1"/>
          <p:nvPr/>
        </p:nvSpPr>
        <p:spPr>
          <a:xfrm>
            <a:off x="3886200" y="2754868"/>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sp>
        <p:nvSpPr>
          <p:cNvPr id="7" name="TextBox 6"/>
          <p:cNvSpPr txBox="1"/>
          <p:nvPr/>
        </p:nvSpPr>
        <p:spPr>
          <a:xfrm>
            <a:off x="7338350" y="2766350"/>
            <a:ext cx="914400" cy="369332"/>
          </a:xfrm>
          <a:prstGeom prst="rect">
            <a:avLst/>
          </a:prstGeom>
          <a:noFill/>
        </p:spPr>
        <p:txBody>
          <a:bodyPr wrap="square" rtlCol="0">
            <a:spAutoFit/>
          </a:bodyPr>
          <a:lstStyle/>
          <a:p>
            <a:r>
              <a:rPr lang="en-US" b="1" dirty="0" smtClean="0">
                <a:solidFill>
                  <a:srgbClr val="7030A0"/>
                </a:solidFill>
              </a:rPr>
              <a:t>0</a:t>
            </a:r>
            <a:endParaRPr lang="en-US" b="1" dirty="0">
              <a:solidFill>
                <a:srgbClr val="7030A0"/>
              </a:solidFill>
            </a:endParaRPr>
          </a:p>
        </p:txBody>
      </p:sp>
      <p:sp>
        <p:nvSpPr>
          <p:cNvPr id="8" name="TextBox 7"/>
          <p:cNvSpPr txBox="1"/>
          <p:nvPr/>
        </p:nvSpPr>
        <p:spPr>
          <a:xfrm>
            <a:off x="8153400" y="2743200"/>
            <a:ext cx="914400" cy="369332"/>
          </a:xfrm>
          <a:prstGeom prst="rect">
            <a:avLst/>
          </a:prstGeom>
          <a:noFill/>
        </p:spPr>
        <p:txBody>
          <a:bodyPr wrap="square" rtlCol="0">
            <a:spAutoFit/>
          </a:bodyPr>
          <a:lstStyle/>
          <a:p>
            <a:r>
              <a:rPr lang="en-US" b="1" dirty="0" smtClean="0">
                <a:solidFill>
                  <a:srgbClr val="7030A0"/>
                </a:solidFill>
              </a:rPr>
              <a:t>-1</a:t>
            </a:r>
            <a:endParaRPr lang="en-US" b="1" dirty="0">
              <a:solidFill>
                <a:srgbClr val="7030A0"/>
              </a:solidFill>
            </a:endParaRPr>
          </a:p>
        </p:txBody>
      </p:sp>
      <p:cxnSp>
        <p:nvCxnSpPr>
          <p:cNvPr id="10" name="Straight Arrow Connector 9"/>
          <p:cNvCxnSpPr/>
          <p:nvPr/>
        </p:nvCxnSpPr>
        <p:spPr>
          <a:xfrm flipH="1" flipV="1">
            <a:off x="29718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8862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80772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7239000" y="2514600"/>
            <a:ext cx="228600" cy="304800"/>
          </a:xfrm>
          <a:prstGeom prst="straightConnector1">
            <a:avLst/>
          </a:prstGeom>
          <a:ln w="28575">
            <a:solidFill>
              <a:schemeClr val="bg1"/>
            </a:solidFill>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smtClean="0"/>
              <a:t>Hb</a:t>
            </a:r>
            <a:r>
              <a:rPr lang="en-US" sz="3600" dirty="0" smtClean="0"/>
              <a:t> Electrophoresis Patterns in Various </a:t>
            </a:r>
            <a:r>
              <a:rPr lang="en-US" sz="3600" dirty="0" err="1" smtClean="0"/>
              <a:t>Hemoglobinopathies</a:t>
            </a:r>
            <a:endParaRPr lang="en-US" sz="3600" dirty="0"/>
          </a:p>
        </p:txBody>
      </p:sp>
      <p:pic>
        <p:nvPicPr>
          <p:cNvPr id="4" name="Content Placeholder 3" descr="Hb electrophoresis patterns in various hemoglobinopathies Note the normal migration sites for a normal person with HbA, HbA2, and HbF. Patients with HbSA (trait) have ~40% HbS, with the remainder representing A, A2 and F. In HbSS (disease), there is no HbA and varying amounts of HbF, the latter a potent inhibitor of sickling (the more the better). b-Thal major has a proportionately greater concentration of HbF than all the other types, while b-thal minor has a slightly increased amount of F and A2."/>
          <p:cNvPicPr>
            <a:picLocks noGrp="1"/>
          </p:cNvPicPr>
          <p:nvPr>
            <p:ph idx="1"/>
          </p:nvPr>
        </p:nvPicPr>
        <p:blipFill>
          <a:blip r:embed="rId2" cstate="print"/>
          <a:srcRect/>
          <a:stretch>
            <a:fillRect/>
          </a:stretch>
        </p:blipFill>
        <p:spPr bwMode="auto">
          <a:xfrm>
            <a:off x="685800" y="1524000"/>
            <a:ext cx="4419600" cy="2971800"/>
          </a:xfrm>
          <a:prstGeom prst="rect">
            <a:avLst/>
          </a:prstGeom>
          <a:noFill/>
          <a:ln w="9525">
            <a:noFill/>
            <a:miter lim="800000"/>
            <a:headEnd/>
            <a:tailEnd/>
          </a:ln>
        </p:spPr>
      </p:pic>
      <p:sp>
        <p:nvSpPr>
          <p:cNvPr id="5" name="TextBox 4"/>
          <p:cNvSpPr txBox="1"/>
          <p:nvPr/>
        </p:nvSpPr>
        <p:spPr>
          <a:xfrm>
            <a:off x="5486400" y="1387257"/>
            <a:ext cx="3276600" cy="3108543"/>
          </a:xfrm>
          <a:prstGeom prst="rect">
            <a:avLst/>
          </a:prstGeom>
          <a:noFill/>
        </p:spPr>
        <p:txBody>
          <a:bodyPr wrap="square" rtlCol="0">
            <a:spAutoFit/>
          </a:bodyPr>
          <a:lstStyle/>
          <a:p>
            <a:r>
              <a:rPr lang="en-US" sz="2800" dirty="0" smtClean="0">
                <a:solidFill>
                  <a:srgbClr val="FFFF00"/>
                </a:solidFill>
              </a:rPr>
              <a:t>How do these electrophoresis results help narrow your choice about the cause of the patient’s disease?</a:t>
            </a:r>
            <a:endParaRPr lang="en-US" sz="2800" dirty="0">
              <a:solidFill>
                <a:srgbClr val="FFFF00"/>
              </a:solidFill>
            </a:endParaRPr>
          </a:p>
        </p:txBody>
      </p:sp>
      <p:sp>
        <p:nvSpPr>
          <p:cNvPr id="6" name="TextBox 5"/>
          <p:cNvSpPr txBox="1"/>
          <p:nvPr/>
        </p:nvSpPr>
        <p:spPr>
          <a:xfrm>
            <a:off x="228600" y="4570274"/>
            <a:ext cx="8610600" cy="1754326"/>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Note the normal migration sites for a normal person with </a:t>
            </a:r>
            <a:r>
              <a:rPr lang="en-US" dirty="0" err="1" smtClean="0">
                <a:effectLst>
                  <a:outerShdw blurRad="38100" dist="38100" dir="2700000" algn="tl">
                    <a:srgbClr val="000000">
                      <a:alpha val="43137"/>
                    </a:srgbClr>
                  </a:outerShdw>
                </a:effectLst>
              </a:rPr>
              <a:t>HbA</a:t>
            </a:r>
            <a:r>
              <a:rPr lang="en-US" dirty="0" smtClean="0">
                <a:effectLst>
                  <a:outerShdw blurRad="38100" dist="38100" dir="2700000" algn="tl">
                    <a:srgbClr val="000000">
                      <a:alpha val="43137"/>
                    </a:srgbClr>
                  </a:outerShdw>
                </a:effectLst>
              </a:rPr>
              <a:t>, HbA2, and </a:t>
            </a:r>
            <a:r>
              <a:rPr lang="en-US" dirty="0" err="1" smtClean="0">
                <a:effectLst>
                  <a:outerShdw blurRad="38100" dist="38100" dir="2700000" algn="tl">
                    <a:srgbClr val="000000">
                      <a:alpha val="43137"/>
                    </a:srgbClr>
                  </a:outerShdw>
                </a:effectLst>
              </a:rPr>
              <a:t>HbF</a:t>
            </a:r>
            <a:r>
              <a:rPr lang="en-US" dirty="0" smtClean="0">
                <a:effectLst>
                  <a:outerShdw blurRad="38100" dist="38100" dir="2700000" algn="tl">
                    <a:srgbClr val="000000">
                      <a:alpha val="43137"/>
                    </a:srgbClr>
                  </a:outerShdw>
                </a:effectLst>
              </a:rPr>
              <a:t>. Patients with </a:t>
            </a:r>
            <a:r>
              <a:rPr lang="en-US" dirty="0" err="1" smtClean="0">
                <a:effectLst>
                  <a:outerShdw blurRad="38100" dist="38100" dir="2700000" algn="tl">
                    <a:srgbClr val="000000">
                      <a:alpha val="43137"/>
                    </a:srgbClr>
                  </a:outerShdw>
                </a:effectLst>
              </a:rPr>
              <a:t>HbSA</a:t>
            </a:r>
            <a:r>
              <a:rPr lang="en-US" dirty="0" smtClean="0">
                <a:effectLst>
                  <a:outerShdw blurRad="38100" dist="38100" dir="2700000" algn="tl">
                    <a:srgbClr val="000000">
                      <a:alpha val="43137"/>
                    </a:srgbClr>
                  </a:outerShdw>
                </a:effectLst>
              </a:rPr>
              <a:t> (trait) have ~40% </a:t>
            </a:r>
            <a:r>
              <a:rPr lang="en-US" dirty="0" err="1" smtClean="0">
                <a:effectLst>
                  <a:outerShdw blurRad="38100" dist="38100" dir="2700000" algn="tl">
                    <a:srgbClr val="000000">
                      <a:alpha val="43137"/>
                    </a:srgbClr>
                  </a:outerShdw>
                </a:effectLst>
              </a:rPr>
              <a:t>HbS</a:t>
            </a:r>
            <a:r>
              <a:rPr lang="en-US" dirty="0" smtClean="0">
                <a:effectLst>
                  <a:outerShdw blurRad="38100" dist="38100" dir="2700000" algn="tl">
                    <a:srgbClr val="000000">
                      <a:alpha val="43137"/>
                    </a:srgbClr>
                  </a:outerShdw>
                </a:effectLst>
              </a:rPr>
              <a:t>, with the remainder representing A, A2 and F. In </a:t>
            </a:r>
            <a:r>
              <a:rPr lang="en-US" dirty="0" err="1" smtClean="0">
                <a:effectLst>
                  <a:outerShdw blurRad="38100" dist="38100" dir="2700000" algn="tl">
                    <a:srgbClr val="000000">
                      <a:alpha val="43137"/>
                    </a:srgbClr>
                  </a:outerShdw>
                </a:effectLst>
              </a:rPr>
              <a:t>HbSS</a:t>
            </a:r>
            <a:r>
              <a:rPr lang="en-US" dirty="0" smtClean="0">
                <a:effectLst>
                  <a:outerShdw blurRad="38100" dist="38100" dir="2700000" algn="tl">
                    <a:srgbClr val="000000">
                      <a:alpha val="43137"/>
                    </a:srgbClr>
                  </a:outerShdw>
                </a:effectLst>
              </a:rPr>
              <a:t> (disease), there is no </a:t>
            </a:r>
            <a:r>
              <a:rPr lang="en-US" dirty="0" err="1" smtClean="0">
                <a:effectLst>
                  <a:outerShdw blurRad="38100" dist="38100" dir="2700000" algn="tl">
                    <a:srgbClr val="000000">
                      <a:alpha val="43137"/>
                    </a:srgbClr>
                  </a:outerShdw>
                </a:effectLst>
              </a:rPr>
              <a:t>HbA</a:t>
            </a:r>
            <a:r>
              <a:rPr lang="en-US" dirty="0" smtClean="0">
                <a:effectLst>
                  <a:outerShdw blurRad="38100" dist="38100" dir="2700000" algn="tl">
                    <a:srgbClr val="000000">
                      <a:alpha val="43137"/>
                    </a:srgbClr>
                  </a:outerShdw>
                </a:effectLst>
              </a:rPr>
              <a:t> and varying amounts of </a:t>
            </a:r>
            <a:r>
              <a:rPr lang="en-US" dirty="0" err="1" smtClean="0">
                <a:effectLst>
                  <a:outerShdw blurRad="38100" dist="38100" dir="2700000" algn="tl">
                    <a:srgbClr val="000000">
                      <a:alpha val="43137"/>
                    </a:srgbClr>
                  </a:outerShdw>
                </a:effectLst>
              </a:rPr>
              <a:t>HbF</a:t>
            </a:r>
            <a:r>
              <a:rPr lang="en-US" dirty="0" smtClean="0">
                <a:effectLst>
                  <a:outerShdw blurRad="38100" dist="38100" dir="2700000" algn="tl">
                    <a:srgbClr val="000000">
                      <a:alpha val="43137"/>
                    </a:srgbClr>
                  </a:outerShdw>
                </a:effectLst>
              </a:rPr>
              <a:t>, the latter a potent inhibitor of </a:t>
            </a:r>
            <a:r>
              <a:rPr lang="en-US" dirty="0" err="1" smtClean="0">
                <a:effectLst>
                  <a:outerShdw blurRad="38100" dist="38100" dir="2700000" algn="tl">
                    <a:srgbClr val="000000">
                      <a:alpha val="43137"/>
                    </a:srgbClr>
                  </a:outerShdw>
                </a:effectLst>
              </a:rPr>
              <a:t>sickling</a:t>
            </a:r>
            <a:r>
              <a:rPr lang="en-US" dirty="0" smtClean="0">
                <a:effectLst>
                  <a:outerShdw blurRad="38100" dist="38100" dir="2700000" algn="tl">
                    <a:srgbClr val="000000">
                      <a:alpha val="43137"/>
                    </a:srgbClr>
                  </a:outerShdw>
                </a:effectLst>
              </a:rPr>
              <a:t> (the more the better). b-</a:t>
            </a:r>
            <a:r>
              <a:rPr lang="en-US" dirty="0" err="1" smtClean="0">
                <a:effectLst>
                  <a:outerShdw blurRad="38100" dist="38100" dir="2700000" algn="tl">
                    <a:srgbClr val="000000">
                      <a:alpha val="43137"/>
                    </a:srgbClr>
                  </a:outerShdw>
                </a:effectLst>
              </a:rPr>
              <a:t>Thal</a:t>
            </a:r>
            <a:r>
              <a:rPr lang="en-US" dirty="0" smtClean="0">
                <a:effectLst>
                  <a:outerShdw blurRad="38100" dist="38100" dir="2700000" algn="tl">
                    <a:srgbClr val="000000">
                      <a:alpha val="43137"/>
                    </a:srgbClr>
                  </a:outerShdw>
                </a:effectLst>
              </a:rPr>
              <a:t> major has a proportionately greater concentration of </a:t>
            </a:r>
            <a:r>
              <a:rPr lang="en-US" dirty="0" err="1" smtClean="0">
                <a:effectLst>
                  <a:outerShdw blurRad="38100" dist="38100" dir="2700000" algn="tl">
                    <a:srgbClr val="000000">
                      <a:alpha val="43137"/>
                    </a:srgbClr>
                  </a:outerShdw>
                </a:effectLst>
              </a:rPr>
              <a:t>HbF</a:t>
            </a:r>
            <a:r>
              <a:rPr lang="en-US" dirty="0" smtClean="0">
                <a:effectLst>
                  <a:outerShdw blurRad="38100" dist="38100" dir="2700000" algn="tl">
                    <a:srgbClr val="000000">
                      <a:alpha val="43137"/>
                    </a:srgbClr>
                  </a:outerShdw>
                </a:effectLst>
              </a:rPr>
              <a:t> than all the other types, while b-</a:t>
            </a:r>
            <a:r>
              <a:rPr lang="en-US" dirty="0" err="1" smtClean="0">
                <a:effectLst>
                  <a:outerShdw blurRad="38100" dist="38100" dir="2700000" algn="tl">
                    <a:srgbClr val="000000">
                      <a:alpha val="43137"/>
                    </a:srgbClr>
                  </a:outerShdw>
                </a:effectLst>
              </a:rPr>
              <a:t>thal</a:t>
            </a:r>
            <a:r>
              <a:rPr lang="en-US" dirty="0" smtClean="0">
                <a:effectLst>
                  <a:outerShdw blurRad="38100" dist="38100" dir="2700000" algn="tl">
                    <a:srgbClr val="000000">
                      <a:alpha val="43137"/>
                    </a:srgbClr>
                  </a:outerShdw>
                </a:effectLst>
              </a:rPr>
              <a:t> minor has a slightly increased amount of F and A2.</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p:txBody>
          <a:bodyPr/>
          <a:lstStyle/>
          <a:p>
            <a:r>
              <a:rPr lang="en-US" dirty="0" smtClean="0"/>
              <a:t>Explain how each type of evidence contributes to diagnosing sickle cell anemia.</a:t>
            </a:r>
          </a:p>
          <a:p>
            <a:pPr lvl="1"/>
            <a:r>
              <a:rPr lang="en-US" dirty="0" smtClean="0"/>
              <a:t>Blood smear or blood cell activity (histology)</a:t>
            </a:r>
          </a:p>
          <a:p>
            <a:pPr lvl="1"/>
            <a:r>
              <a:rPr lang="en-US" dirty="0" smtClean="0"/>
              <a:t>Family history chart (pedigree)</a:t>
            </a:r>
          </a:p>
          <a:p>
            <a:pPr lvl="1"/>
            <a:r>
              <a:rPr lang="en-US" dirty="0" smtClean="0"/>
              <a:t>Gel electrophoresis results (molecular biology)</a:t>
            </a:r>
            <a:endParaRPr lang="en-US" dirty="0"/>
          </a:p>
        </p:txBody>
      </p:sp>
      <p:grpSp>
        <p:nvGrpSpPr>
          <p:cNvPr id="4" name="Group 2"/>
          <p:cNvGrpSpPr>
            <a:grpSpLocks/>
          </p:cNvGrpSpPr>
          <p:nvPr/>
        </p:nvGrpSpPr>
        <p:grpSpPr bwMode="auto">
          <a:xfrm rot="2926938">
            <a:off x="5531192" y="4422807"/>
            <a:ext cx="1866900" cy="2181225"/>
            <a:chOff x="1824" y="633"/>
            <a:chExt cx="2834" cy="2849"/>
          </a:xfrm>
        </p:grpSpPr>
        <p:sp>
          <p:nvSpPr>
            <p:cNvPr id="1027"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8"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Description - 1904</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1904, a student from the West Indies came to a Chicago physician, Dr. James Herrick, with a puzzling condition.  Below is a summary of some of the observations Dr. Herrick made.  Your job is to learn more about this condition and to find out how the disease affects the body.</a:t>
            </a:r>
          </a:p>
          <a:p>
            <a:endParaRPr lang="en-US" dirty="0" smtClean="0"/>
          </a:p>
          <a:p>
            <a:pPr lvl="1"/>
            <a:r>
              <a:rPr lang="en-US" b="1" dirty="0" smtClean="0"/>
              <a:t>The patient reports feeling well most of the time.  But he also reports odd, reoccurring events.  For instance, one day after a short swim, he became so tired that he could hardly move.  He became short of breath and complained of pain in his joints and muscles, especially in his arms and legs.  He felt unusually weak and required bed rest lasting a few weeks.  These symptoms occurred repeatedly during his youth.  He also had frequent fevers and infections.</a:t>
            </a:r>
            <a:endParaRPr lang="en-US" dirty="0" smtClean="0"/>
          </a:p>
          <a:p>
            <a:r>
              <a:rPr lang="en-US" b="1" dirty="0" smtClean="0"/>
              <a:t> </a:t>
            </a:r>
          </a:p>
          <a:p>
            <a:pPr lvl="1"/>
            <a:r>
              <a:rPr lang="en-US" b="1" dirty="0" smtClean="0"/>
              <a:t>The patient complained of fatigue and soreness in the joints.  Upon inspection, the whites of his eyes had a yellowish tint.  He complained of pain in the left abdominal area, which was tender to the touch.</a:t>
            </a:r>
          </a:p>
          <a:p>
            <a:pPr lvl="1"/>
            <a:endParaRPr lang="en-US" b="1" dirty="0" smtClean="0"/>
          </a:p>
          <a:p>
            <a:pPr lvl="1"/>
            <a:r>
              <a:rPr lang="en-US" b="1" dirty="0" smtClean="0"/>
              <a:t>A family history reveals that he has two brothers and three sisters.  None of them have this condition.  His uncle and his grandmother often had similar symptoms.  His grandmother died a young woman.  His parents do not have this condition.</a:t>
            </a:r>
          </a:p>
          <a:p>
            <a:pPr lvl="1"/>
            <a:endParaRPr lang="en-US" b="1" dirty="0" smtClean="0"/>
          </a:p>
          <a:p>
            <a:pPr>
              <a:buNone/>
            </a:pPr>
            <a:r>
              <a:rPr lang="en-US" dirty="0" smtClean="0"/>
              <a:t> </a:t>
            </a:r>
          </a:p>
          <a:p>
            <a:r>
              <a:rPr lang="en-US" dirty="0" smtClean="0"/>
              <a:t>			`			</a:t>
            </a:r>
            <a:r>
              <a:rPr lang="en-US" i="1" dirty="0" smtClean="0"/>
              <a:t>James Herrick, M.D.</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Histological Examination</a:t>
            </a:r>
            <a:endParaRPr lang="en-US" dirty="0"/>
          </a:p>
        </p:txBody>
      </p:sp>
      <p:pic>
        <p:nvPicPr>
          <p:cNvPr id="4" name="Content Placeholder 3" descr="sickle cell anemia 2.jpg"/>
          <p:cNvPicPr>
            <a:picLocks noGrp="1" noChangeAspect="1"/>
          </p:cNvPicPr>
          <p:nvPr>
            <p:ph idx="1"/>
          </p:nvPr>
        </p:nvPicPr>
        <p:blipFill>
          <a:blip r:embed="rId2" cstate="print"/>
          <a:stretch>
            <a:fillRect/>
          </a:stretch>
        </p:blipFill>
        <p:spPr>
          <a:xfrm>
            <a:off x="4648200" y="1524000"/>
            <a:ext cx="4253023" cy="3352800"/>
          </a:xfrm>
          <a:ln w="38100">
            <a:solidFill>
              <a:schemeClr val="bg1"/>
            </a:solidFill>
          </a:ln>
        </p:spPr>
      </p:pic>
      <p:pic>
        <p:nvPicPr>
          <p:cNvPr id="5" name="Picture 4" descr="normal blood 2.jpg"/>
          <p:cNvPicPr>
            <a:picLocks noChangeAspect="1"/>
          </p:cNvPicPr>
          <p:nvPr/>
        </p:nvPicPr>
        <p:blipFill>
          <a:blip r:embed="rId3" cstate="print"/>
          <a:stretch>
            <a:fillRect/>
          </a:stretch>
        </p:blipFill>
        <p:spPr>
          <a:xfrm>
            <a:off x="228600" y="1524000"/>
            <a:ext cx="4253024" cy="3352800"/>
          </a:xfrm>
          <a:prstGeom prst="rect">
            <a:avLst/>
          </a:prstGeom>
          <a:ln w="38100">
            <a:solidFill>
              <a:schemeClr val="bg1"/>
            </a:solidFill>
          </a:ln>
        </p:spPr>
      </p:pic>
      <p:sp>
        <p:nvSpPr>
          <p:cNvPr id="6" name="TextBox 5"/>
          <p:cNvSpPr txBox="1"/>
          <p:nvPr/>
        </p:nvSpPr>
        <p:spPr>
          <a:xfrm>
            <a:off x="533400" y="5029200"/>
            <a:ext cx="3886200" cy="461665"/>
          </a:xfrm>
          <a:prstGeom prst="rect">
            <a:avLst/>
          </a:prstGeom>
          <a:noFill/>
        </p:spPr>
        <p:txBody>
          <a:bodyPr wrap="square" rtlCol="0">
            <a:spAutoFit/>
          </a:bodyPr>
          <a:lstStyle/>
          <a:p>
            <a:r>
              <a:rPr lang="en-US" sz="2400" b="1" dirty="0" smtClean="0"/>
              <a:t>Normal Patient’s Blood</a:t>
            </a:r>
            <a:endParaRPr lang="en-US" sz="2400" b="1" dirty="0"/>
          </a:p>
        </p:txBody>
      </p:sp>
      <p:sp>
        <p:nvSpPr>
          <p:cNvPr id="7" name="TextBox 6"/>
          <p:cNvSpPr txBox="1"/>
          <p:nvPr/>
        </p:nvSpPr>
        <p:spPr>
          <a:xfrm>
            <a:off x="5105400" y="5029200"/>
            <a:ext cx="3733800" cy="830997"/>
          </a:xfrm>
          <a:prstGeom prst="rect">
            <a:avLst/>
          </a:prstGeom>
          <a:noFill/>
        </p:spPr>
        <p:txBody>
          <a:bodyPr wrap="square" rtlCol="0">
            <a:spAutoFit/>
          </a:bodyPr>
          <a:lstStyle/>
          <a:p>
            <a:pPr algn="ctr"/>
            <a:r>
              <a:rPr lang="en-US" sz="2400" b="1" dirty="0" smtClean="0"/>
              <a:t>Mystery Patient’s Blood</a:t>
            </a:r>
            <a:endParaRPr lang="en-U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Flow Diagram</a:t>
            </a:r>
            <a:endParaRPr lang="en-US" dirty="0"/>
          </a:p>
        </p:txBody>
      </p:sp>
      <p:pic>
        <p:nvPicPr>
          <p:cNvPr id="4" name="Content Placeholder 3" descr="ArtsCapsnVeins.gif"/>
          <p:cNvPicPr>
            <a:picLocks noGrp="1" noChangeAspect="1"/>
          </p:cNvPicPr>
          <p:nvPr>
            <p:ph idx="1"/>
          </p:nvPr>
        </p:nvPicPr>
        <p:blipFill>
          <a:blip r:embed="rId2" cstate="print"/>
          <a:stretch>
            <a:fillRect/>
          </a:stretch>
        </p:blipFill>
        <p:spPr>
          <a:xfrm>
            <a:off x="609600" y="1600200"/>
            <a:ext cx="7779414" cy="46482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Pedigree Analysis - 1923</a:t>
            </a:r>
            <a:endParaRPr lang="en-US" dirty="0"/>
          </a:p>
        </p:txBody>
      </p:sp>
      <p:sp>
        <p:nvSpPr>
          <p:cNvPr id="13" name="TextBox 12"/>
          <p:cNvSpPr txBox="1"/>
          <p:nvPr/>
        </p:nvSpPr>
        <p:spPr>
          <a:xfrm>
            <a:off x="6705600" y="2057400"/>
            <a:ext cx="2438400" cy="3970318"/>
          </a:xfrm>
          <a:prstGeom prst="rect">
            <a:avLst/>
          </a:prstGeom>
          <a:noFill/>
          <a:ln w="38100">
            <a:solidFill>
              <a:schemeClr val="tx1"/>
            </a:solidFill>
          </a:ln>
        </p:spPr>
        <p:txBody>
          <a:bodyPr wrap="square" rtlCol="0">
            <a:spAutoFit/>
          </a:bodyPr>
          <a:lstStyle/>
          <a:p>
            <a:r>
              <a:rPr lang="en-US" u="sng" dirty="0" smtClean="0"/>
              <a:t>Key to Symbols</a:t>
            </a:r>
          </a:p>
          <a:p>
            <a:endParaRPr lang="en-US" dirty="0" smtClean="0"/>
          </a:p>
          <a:p>
            <a:r>
              <a:rPr lang="en-US" dirty="0" smtClean="0"/>
              <a:t>      = Male</a:t>
            </a:r>
          </a:p>
          <a:p>
            <a:endParaRPr lang="en-US" dirty="0" smtClean="0"/>
          </a:p>
          <a:p>
            <a:r>
              <a:rPr lang="en-US" dirty="0" smtClean="0"/>
              <a:t>     = Female</a:t>
            </a:r>
          </a:p>
          <a:p>
            <a:endParaRPr lang="en-US" dirty="0" smtClean="0"/>
          </a:p>
          <a:p>
            <a:r>
              <a:rPr lang="en-US" dirty="0" smtClean="0"/>
              <a:t>     = Affected  Male</a:t>
            </a:r>
          </a:p>
          <a:p>
            <a:endParaRPr lang="en-US" dirty="0" smtClean="0"/>
          </a:p>
          <a:p>
            <a:r>
              <a:rPr lang="en-US" dirty="0" smtClean="0"/>
              <a:t>     = Affected Female</a:t>
            </a:r>
          </a:p>
          <a:p>
            <a:endParaRPr lang="en-US" dirty="0" smtClean="0"/>
          </a:p>
          <a:p>
            <a:r>
              <a:rPr lang="en-US" dirty="0" smtClean="0"/>
              <a:t>     = Deceased</a:t>
            </a:r>
          </a:p>
          <a:p>
            <a:endParaRPr lang="en-US" dirty="0" smtClean="0"/>
          </a:p>
          <a:p>
            <a:r>
              <a:rPr lang="en-US" dirty="0" smtClean="0"/>
              <a:t>? = Condition    </a:t>
            </a:r>
          </a:p>
          <a:p>
            <a:r>
              <a:rPr lang="en-US" dirty="0" smtClean="0"/>
              <a:t>       Unknown</a:t>
            </a:r>
          </a:p>
        </p:txBody>
      </p:sp>
      <p:sp>
        <p:nvSpPr>
          <p:cNvPr id="2081" name="Rectangle 33"/>
          <p:cNvSpPr>
            <a:spLocks noChangeArrowheads="1"/>
          </p:cNvSpPr>
          <p:nvPr/>
        </p:nvSpPr>
        <p:spPr bwMode="auto">
          <a:xfrm>
            <a:off x="6781800" y="2667000"/>
            <a:ext cx="2286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82" name="Oval 34"/>
          <p:cNvSpPr>
            <a:spLocks noChangeArrowheads="1"/>
          </p:cNvSpPr>
          <p:nvPr/>
        </p:nvSpPr>
        <p:spPr bwMode="auto">
          <a:xfrm>
            <a:off x="6781800" y="3200400"/>
            <a:ext cx="2286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3" name="Rectangle 35"/>
          <p:cNvSpPr>
            <a:spLocks noChangeArrowheads="1"/>
          </p:cNvSpPr>
          <p:nvPr/>
        </p:nvSpPr>
        <p:spPr bwMode="auto">
          <a:xfrm>
            <a:off x="6781800" y="3810000"/>
            <a:ext cx="228600" cy="22860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84" name="Oval 36"/>
          <p:cNvSpPr>
            <a:spLocks noChangeArrowheads="1"/>
          </p:cNvSpPr>
          <p:nvPr/>
        </p:nvSpPr>
        <p:spPr bwMode="auto">
          <a:xfrm>
            <a:off x="6781800" y="4343400"/>
            <a:ext cx="228600" cy="22860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5" name="Line 37"/>
          <p:cNvSpPr>
            <a:spLocks noChangeShapeType="1"/>
          </p:cNvSpPr>
          <p:nvPr/>
        </p:nvSpPr>
        <p:spPr bwMode="auto">
          <a:xfrm flipV="1">
            <a:off x="6781800" y="4800600"/>
            <a:ext cx="285750" cy="31115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15" name="Content Placeholder 1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981200"/>
            <a:ext cx="5105400" cy="4495799"/>
          </a:xfrm>
        </p:spPr>
      </p:pic>
      <p:sp>
        <p:nvSpPr>
          <p:cNvPr id="16" name="TextBox 15"/>
          <p:cNvSpPr txBox="1"/>
          <p:nvPr/>
        </p:nvSpPr>
        <p:spPr>
          <a:xfrm>
            <a:off x="5334000" y="1524000"/>
            <a:ext cx="1447800" cy="369332"/>
          </a:xfrm>
          <a:prstGeom prst="rect">
            <a:avLst/>
          </a:prstGeom>
          <a:noFill/>
        </p:spPr>
        <p:txBody>
          <a:bodyPr wrap="square" rtlCol="0">
            <a:spAutoFit/>
          </a:bodyPr>
          <a:lstStyle/>
          <a:p>
            <a:r>
              <a:rPr lang="en-US" u="sng" dirty="0" smtClean="0"/>
              <a:t>Generation</a:t>
            </a:r>
            <a:r>
              <a:rPr lang="en-US" dirty="0" smtClean="0"/>
              <a:t> </a:t>
            </a:r>
            <a:endParaRPr lang="en-US" dirty="0"/>
          </a:p>
        </p:txBody>
      </p:sp>
      <p:sp>
        <p:nvSpPr>
          <p:cNvPr id="17" name="TextBox 16"/>
          <p:cNvSpPr txBox="1"/>
          <p:nvPr/>
        </p:nvSpPr>
        <p:spPr>
          <a:xfrm>
            <a:off x="5791200" y="1981200"/>
            <a:ext cx="457200" cy="369332"/>
          </a:xfrm>
          <a:prstGeom prst="rect">
            <a:avLst/>
          </a:prstGeom>
          <a:noFill/>
        </p:spPr>
        <p:txBody>
          <a:bodyPr wrap="square" rtlCol="0">
            <a:spAutoFit/>
          </a:bodyPr>
          <a:lstStyle/>
          <a:p>
            <a:r>
              <a:rPr lang="en-US" dirty="0" smtClean="0"/>
              <a:t>I</a:t>
            </a:r>
            <a:endParaRPr lang="en-US" dirty="0"/>
          </a:p>
        </p:txBody>
      </p:sp>
      <p:sp>
        <p:nvSpPr>
          <p:cNvPr id="18" name="TextBox 17"/>
          <p:cNvSpPr txBox="1"/>
          <p:nvPr/>
        </p:nvSpPr>
        <p:spPr>
          <a:xfrm>
            <a:off x="5791200" y="3276600"/>
            <a:ext cx="457200" cy="369332"/>
          </a:xfrm>
          <a:prstGeom prst="rect">
            <a:avLst/>
          </a:prstGeom>
          <a:noFill/>
        </p:spPr>
        <p:txBody>
          <a:bodyPr wrap="square" rtlCol="0">
            <a:spAutoFit/>
          </a:bodyPr>
          <a:lstStyle/>
          <a:p>
            <a:r>
              <a:rPr lang="en-US" dirty="0" smtClean="0"/>
              <a:t>II</a:t>
            </a:r>
            <a:endParaRPr lang="en-US" dirty="0"/>
          </a:p>
        </p:txBody>
      </p:sp>
      <p:sp>
        <p:nvSpPr>
          <p:cNvPr id="19" name="TextBox 18"/>
          <p:cNvSpPr txBox="1"/>
          <p:nvPr/>
        </p:nvSpPr>
        <p:spPr>
          <a:xfrm>
            <a:off x="5791200" y="4648200"/>
            <a:ext cx="457200" cy="369332"/>
          </a:xfrm>
          <a:prstGeom prst="rect">
            <a:avLst/>
          </a:prstGeom>
          <a:noFill/>
        </p:spPr>
        <p:txBody>
          <a:bodyPr wrap="square" rtlCol="0">
            <a:spAutoFit/>
          </a:bodyPr>
          <a:lstStyle/>
          <a:p>
            <a:r>
              <a:rPr lang="en-US" dirty="0" smtClean="0"/>
              <a:t>III</a:t>
            </a:r>
            <a:endParaRPr lang="en-US" dirty="0"/>
          </a:p>
        </p:txBody>
      </p:sp>
      <p:sp>
        <p:nvSpPr>
          <p:cNvPr id="20" name="TextBox 19"/>
          <p:cNvSpPr txBox="1"/>
          <p:nvPr/>
        </p:nvSpPr>
        <p:spPr>
          <a:xfrm>
            <a:off x="5791200" y="5867400"/>
            <a:ext cx="533400" cy="369332"/>
          </a:xfrm>
          <a:prstGeom prst="rect">
            <a:avLst/>
          </a:prstGeom>
          <a:noFill/>
        </p:spPr>
        <p:txBody>
          <a:bodyPr wrap="square" rtlCol="0">
            <a:spAutoFit/>
          </a:bodyPr>
          <a:lstStyle/>
          <a:p>
            <a:r>
              <a:rPr lang="en-US" dirty="0" smtClean="0"/>
              <a:t>IV</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18064"/>
          </a:xfrm>
        </p:spPr>
        <p:txBody>
          <a:bodyPr>
            <a:noAutofit/>
          </a:bodyPr>
          <a:lstStyle/>
          <a:p>
            <a:r>
              <a:rPr lang="en-US" sz="3200" dirty="0" smtClean="0"/>
              <a:t>Possible Single Gene Inheritance Patterns</a:t>
            </a:r>
            <a:endParaRPr lang="en-US" sz="3200" dirty="0"/>
          </a:p>
        </p:txBody>
      </p:sp>
      <p:sp>
        <p:nvSpPr>
          <p:cNvPr id="3" name="Content Placeholder 2"/>
          <p:cNvSpPr>
            <a:spLocks noGrp="1"/>
          </p:cNvSpPr>
          <p:nvPr>
            <p:ph idx="1"/>
          </p:nvPr>
        </p:nvSpPr>
        <p:spPr/>
        <p:txBody>
          <a:bodyPr>
            <a:normAutofit fontScale="55000" lnSpcReduction="20000"/>
          </a:bodyPr>
          <a:lstStyle/>
          <a:p>
            <a:r>
              <a:rPr lang="en-US" dirty="0" smtClean="0"/>
              <a:t>Genetic conditions caused by a mutation in a single gene follow predictable patterns of inheritance within families.  Single gene inheritance is also referred to as “</a:t>
            </a:r>
            <a:r>
              <a:rPr lang="en-US" dirty="0" err="1" smtClean="0"/>
              <a:t>Mendelian</a:t>
            </a:r>
            <a:r>
              <a:rPr lang="en-US" dirty="0" smtClean="0"/>
              <a:t>” inheritance after </a:t>
            </a:r>
            <a:r>
              <a:rPr lang="en-US" dirty="0" err="1" smtClean="0"/>
              <a:t>Gregor</a:t>
            </a:r>
            <a:r>
              <a:rPr lang="en-US" dirty="0" smtClean="0"/>
              <a:t> Mendel &amp; his research on peas.  There are four types of </a:t>
            </a:r>
            <a:r>
              <a:rPr lang="en-US" dirty="0" err="1" smtClean="0"/>
              <a:t>Mendelian</a:t>
            </a:r>
            <a:r>
              <a:rPr lang="en-US" dirty="0" smtClean="0"/>
              <a:t> inheritance patterns:</a:t>
            </a:r>
          </a:p>
          <a:p>
            <a:pPr>
              <a:buNone/>
            </a:pPr>
            <a:endParaRPr lang="en-US" dirty="0" smtClean="0"/>
          </a:p>
          <a:p>
            <a:r>
              <a:rPr lang="en-US" b="1" dirty="0" err="1" smtClean="0">
                <a:solidFill>
                  <a:schemeClr val="tx1">
                    <a:lumMod val="95000"/>
                  </a:schemeClr>
                </a:solidFill>
              </a:rPr>
              <a:t>Autosomal</a:t>
            </a:r>
            <a:r>
              <a:rPr lang="en-US" b="1" dirty="0" smtClean="0">
                <a:solidFill>
                  <a:schemeClr val="tx1">
                    <a:lumMod val="95000"/>
                  </a:schemeClr>
                </a:solidFill>
              </a:rPr>
              <a:t> dominant 			X-linked dominant</a:t>
            </a:r>
            <a:r>
              <a:rPr lang="en-US" b="1" dirty="0" smtClean="0"/>
              <a:t/>
            </a:r>
            <a:br>
              <a:rPr lang="en-US" b="1" dirty="0" smtClean="0"/>
            </a:br>
            <a:r>
              <a:rPr lang="en-US" b="1" dirty="0" err="1" smtClean="0"/>
              <a:t>Autosomal</a:t>
            </a:r>
            <a:r>
              <a:rPr lang="en-US" b="1" dirty="0" smtClean="0"/>
              <a:t> recessive 			X-linked recessive</a:t>
            </a:r>
          </a:p>
          <a:p>
            <a:r>
              <a:rPr lang="en-US" b="1" dirty="0" smtClean="0"/>
              <a:t> </a:t>
            </a:r>
            <a:endParaRPr lang="en-US" dirty="0" smtClean="0"/>
          </a:p>
          <a:p>
            <a:r>
              <a:rPr lang="en-US" b="1" dirty="0" err="1" smtClean="0"/>
              <a:t>Autosomal</a:t>
            </a:r>
            <a:r>
              <a:rPr lang="en-US" b="1" dirty="0" smtClean="0"/>
              <a:t>:</a:t>
            </a:r>
            <a:r>
              <a:rPr lang="en-US" dirty="0" smtClean="0"/>
              <a:t> the gene responsible for the phenotype is located on one of the 22 pairs of </a:t>
            </a:r>
            <a:r>
              <a:rPr lang="en-US" dirty="0" err="1" smtClean="0"/>
              <a:t>autosomes</a:t>
            </a:r>
            <a:r>
              <a:rPr lang="en-US" dirty="0" smtClean="0"/>
              <a:t> (non-sex determining chromosomes). </a:t>
            </a:r>
          </a:p>
          <a:p>
            <a:endParaRPr lang="en-US" b="1" dirty="0" smtClean="0"/>
          </a:p>
          <a:p>
            <a:r>
              <a:rPr lang="en-US" b="1" dirty="0" smtClean="0"/>
              <a:t>X-linked:</a:t>
            </a:r>
            <a:r>
              <a:rPr lang="en-US" dirty="0" smtClean="0"/>
              <a:t> the gene that encodes for the trait is located on the X chromosome. </a:t>
            </a:r>
          </a:p>
          <a:p>
            <a:endParaRPr lang="en-US" b="1" dirty="0" smtClean="0"/>
          </a:p>
          <a:p>
            <a:r>
              <a:rPr lang="en-US" b="1" dirty="0" smtClean="0"/>
              <a:t>Dominant:</a:t>
            </a:r>
            <a:r>
              <a:rPr lang="en-US" dirty="0" smtClean="0"/>
              <a:t> conditions that </a:t>
            </a:r>
            <a:r>
              <a:rPr lang="en-US" smtClean="0"/>
              <a:t>are revealed </a:t>
            </a:r>
            <a:r>
              <a:rPr lang="en-US" dirty="0" smtClean="0"/>
              <a:t>in </a:t>
            </a:r>
            <a:r>
              <a:rPr lang="en-US" dirty="0" err="1" smtClean="0"/>
              <a:t>heterozygotes</a:t>
            </a:r>
            <a:r>
              <a:rPr lang="en-US" dirty="0" smtClean="0"/>
              <a:t> (individuals with just one copy of the mutant allele). </a:t>
            </a:r>
          </a:p>
          <a:p>
            <a:endParaRPr lang="en-US" b="1" dirty="0" smtClean="0"/>
          </a:p>
          <a:p>
            <a:r>
              <a:rPr lang="en-US" b="1" dirty="0" smtClean="0"/>
              <a:t>Recessive:</a:t>
            </a:r>
            <a:r>
              <a:rPr lang="en-US" dirty="0" smtClean="0"/>
              <a:t> conditions are only revealed in individuals who have two copies of the mutant allele (are homozygous).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Emmel’s</a:t>
            </a:r>
            <a:r>
              <a:rPr lang="en-US" dirty="0" smtClean="0"/>
              <a:t> Test of 1917</a:t>
            </a:r>
            <a:endParaRPr lang="en-US" dirty="0"/>
          </a:p>
        </p:txBody>
      </p:sp>
      <p:pic>
        <p:nvPicPr>
          <p:cNvPr id="4" name="Picture 2"/>
          <p:cNvPicPr>
            <a:picLocks noGrp="1" noChangeAspect="1" noChangeArrowheads="1"/>
          </p:cNvPicPr>
          <p:nvPr>
            <p:ph idx="1"/>
          </p:nvPr>
        </p:nvPicPr>
        <p:blipFill>
          <a:blip r:embed="rId2" cstate="print"/>
          <a:srcRect t="16327"/>
          <a:stretch>
            <a:fillRect/>
          </a:stretch>
        </p:blipFill>
        <p:spPr bwMode="auto">
          <a:xfrm>
            <a:off x="914400" y="2514600"/>
            <a:ext cx="7113125" cy="4114800"/>
          </a:xfrm>
          <a:prstGeom prst="rect">
            <a:avLst/>
          </a:prstGeom>
          <a:noFill/>
          <a:ln w="9525">
            <a:noFill/>
            <a:miter lim="800000"/>
            <a:headEnd/>
            <a:tailEnd/>
          </a:ln>
        </p:spPr>
      </p:pic>
      <p:sp>
        <p:nvSpPr>
          <p:cNvPr id="5" name="TextBox 5"/>
          <p:cNvSpPr txBox="1">
            <a:spLocks noChangeArrowheads="1"/>
          </p:cNvSpPr>
          <p:nvPr/>
        </p:nvSpPr>
        <p:spPr bwMode="auto">
          <a:xfrm>
            <a:off x="1524000" y="2057400"/>
            <a:ext cx="3392488" cy="369888"/>
          </a:xfrm>
          <a:prstGeom prst="rect">
            <a:avLst/>
          </a:prstGeom>
          <a:noFill/>
          <a:ln w="9525">
            <a:noFill/>
            <a:miter lim="800000"/>
            <a:headEnd/>
            <a:tailEnd/>
          </a:ln>
        </p:spPr>
        <p:txBody>
          <a:bodyPr wrap="none">
            <a:spAutoFit/>
          </a:bodyPr>
          <a:lstStyle/>
          <a:p>
            <a:r>
              <a:rPr lang="en-US" sz="1800" dirty="0">
                <a:latin typeface="Geneva" pitchFamily="-107" charset="0"/>
              </a:rPr>
              <a:t>Place blood in center of slide</a:t>
            </a:r>
          </a:p>
        </p:txBody>
      </p:sp>
      <p:sp>
        <p:nvSpPr>
          <p:cNvPr id="6" name="TextBox 6"/>
          <p:cNvSpPr txBox="1">
            <a:spLocks noChangeArrowheads="1"/>
          </p:cNvSpPr>
          <p:nvPr/>
        </p:nvSpPr>
        <p:spPr bwMode="auto">
          <a:xfrm>
            <a:off x="5029200" y="2057400"/>
            <a:ext cx="3592513" cy="369888"/>
          </a:xfrm>
          <a:prstGeom prst="rect">
            <a:avLst/>
          </a:prstGeom>
          <a:noFill/>
          <a:ln w="9525">
            <a:noFill/>
            <a:miter lim="800000"/>
            <a:headEnd/>
            <a:tailEnd/>
          </a:ln>
        </p:spPr>
        <p:txBody>
          <a:bodyPr wrap="none">
            <a:spAutoFit/>
          </a:bodyPr>
          <a:lstStyle/>
          <a:p>
            <a:r>
              <a:rPr lang="en-US" sz="1800" dirty="0">
                <a:latin typeface="Geneva" pitchFamily="-107" charset="0"/>
              </a:rPr>
              <a:t>Surround sample with wax ring</a:t>
            </a:r>
          </a:p>
        </p:txBody>
      </p:sp>
      <p:sp>
        <p:nvSpPr>
          <p:cNvPr id="7" name="Explosion 2 7"/>
          <p:cNvSpPr>
            <a:spLocks noChangeArrowheads="1"/>
          </p:cNvSpPr>
          <p:nvPr/>
        </p:nvSpPr>
        <p:spPr bwMode="auto">
          <a:xfrm>
            <a:off x="4724400" y="3429000"/>
            <a:ext cx="304800" cy="228600"/>
          </a:xfrm>
          <a:prstGeom prst="irregularSeal2">
            <a:avLst/>
          </a:prstGeom>
          <a:solidFill>
            <a:srgbClr val="FF0000"/>
          </a:solidFill>
          <a:ln w="9525">
            <a:solidFill>
              <a:schemeClr val="tx1"/>
            </a:solidFill>
            <a:round/>
            <a:headEnd/>
            <a:tailEnd/>
          </a:ln>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In-Vitro</a:t>
            </a:r>
            <a:r>
              <a:rPr lang="en-US" dirty="0" smtClean="0"/>
              <a:t> </a:t>
            </a:r>
            <a:r>
              <a:rPr lang="en-US" dirty="0" err="1" smtClean="0"/>
              <a:t>vs</a:t>
            </a:r>
            <a:r>
              <a:rPr lang="en-US" dirty="0" smtClean="0"/>
              <a:t> </a:t>
            </a:r>
            <a:r>
              <a:rPr lang="en-US" i="1" dirty="0" smtClean="0"/>
              <a:t>In-Vivo</a:t>
            </a:r>
            <a:endParaRPr lang="en-US" i="1" dirty="0"/>
          </a:p>
        </p:txBody>
      </p:sp>
      <p:sp>
        <p:nvSpPr>
          <p:cNvPr id="3" name="Content Placeholder 2"/>
          <p:cNvSpPr>
            <a:spLocks noGrp="1"/>
          </p:cNvSpPr>
          <p:nvPr>
            <p:ph idx="1"/>
          </p:nvPr>
        </p:nvSpPr>
        <p:spPr/>
        <p:txBody>
          <a:bodyPr>
            <a:normAutofit/>
          </a:bodyPr>
          <a:lstStyle/>
          <a:p>
            <a:r>
              <a:rPr lang="en-US" sz="2400" dirty="0" smtClean="0"/>
              <a:t>Researchers were puzzled that the blood of both the severe sufferers of the disease (like the mystery patient) and the mild sufferers changed shape under </a:t>
            </a:r>
            <a:r>
              <a:rPr lang="en-US" sz="2400" dirty="0" err="1" smtClean="0"/>
              <a:t>Emmel’s</a:t>
            </a:r>
            <a:r>
              <a:rPr lang="en-US" sz="2400" dirty="0" smtClean="0"/>
              <a:t> 48-hour test.  Why was this occurring?  Was there some change occurring in the blood with respect to the shape of the red blood cells that was not being caught by the </a:t>
            </a:r>
            <a:r>
              <a:rPr lang="en-US" sz="2400" i="1" dirty="0" smtClean="0"/>
              <a:t>in-vitro</a:t>
            </a:r>
            <a:r>
              <a:rPr lang="en-US" sz="2400" dirty="0" smtClean="0"/>
              <a:t> test?</a:t>
            </a:r>
          </a:p>
          <a:p>
            <a:endParaRPr lang="en-US" sz="2400" dirty="0" smtClean="0"/>
          </a:p>
          <a:p>
            <a:r>
              <a:rPr lang="en-US" sz="2400" dirty="0" smtClean="0"/>
              <a:t>Read “Between Body and Petri Dish”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Pedigree Analysis - 1947</a:t>
            </a:r>
            <a:endParaRPr lang="en-US" dirty="0"/>
          </a:p>
        </p:txBody>
      </p:sp>
      <p:pic>
        <p:nvPicPr>
          <p:cNvPr id="5" name="Content Placeholder 4" descr="Pedigree 2 for PwrPt.png"/>
          <p:cNvPicPr>
            <a:picLocks noGrp="1" noChangeAspect="1"/>
          </p:cNvPicPr>
          <p:nvPr>
            <p:ph idx="1"/>
          </p:nvPr>
        </p:nvPicPr>
        <p:blipFill>
          <a:blip r:embed="rId2" cstate="print"/>
          <a:stretch>
            <a:fillRect/>
          </a:stretch>
        </p:blipFill>
        <p:spPr>
          <a:xfrm>
            <a:off x="0" y="1447800"/>
            <a:ext cx="5638800" cy="5410200"/>
          </a:xfrm>
        </p:spPr>
      </p:pic>
      <p:sp>
        <p:nvSpPr>
          <p:cNvPr id="6" name="TextBox 5"/>
          <p:cNvSpPr txBox="1"/>
          <p:nvPr/>
        </p:nvSpPr>
        <p:spPr>
          <a:xfrm>
            <a:off x="6934200" y="2918460"/>
            <a:ext cx="2209800" cy="3939540"/>
          </a:xfrm>
          <a:prstGeom prst="rect">
            <a:avLst/>
          </a:prstGeom>
          <a:noFill/>
          <a:ln w="38100">
            <a:solidFill>
              <a:schemeClr val="tx1"/>
            </a:solidFill>
          </a:ln>
        </p:spPr>
        <p:txBody>
          <a:bodyPr wrap="square" rtlCol="0">
            <a:spAutoFit/>
          </a:bodyPr>
          <a:lstStyle/>
          <a:p>
            <a:r>
              <a:rPr lang="en-US" u="sng" dirty="0" smtClean="0"/>
              <a:t>Key to Symbols</a:t>
            </a:r>
          </a:p>
          <a:p>
            <a:endParaRPr lang="en-US" dirty="0" smtClean="0"/>
          </a:p>
          <a:p>
            <a:r>
              <a:rPr lang="en-US" dirty="0" smtClean="0"/>
              <a:t>      </a:t>
            </a:r>
            <a:r>
              <a:rPr lang="en-US" sz="1600" dirty="0" smtClean="0"/>
              <a:t>= Male</a:t>
            </a:r>
          </a:p>
          <a:p>
            <a:endParaRPr lang="en-US" dirty="0" smtClean="0"/>
          </a:p>
          <a:p>
            <a:r>
              <a:rPr lang="en-US" dirty="0" smtClean="0"/>
              <a:t>     </a:t>
            </a:r>
            <a:r>
              <a:rPr lang="en-US" sz="1600" dirty="0" smtClean="0"/>
              <a:t>= Female</a:t>
            </a:r>
          </a:p>
          <a:p>
            <a:endParaRPr lang="en-US" dirty="0" smtClean="0"/>
          </a:p>
          <a:p>
            <a:r>
              <a:rPr lang="en-US" dirty="0" smtClean="0"/>
              <a:t>     </a:t>
            </a:r>
            <a:r>
              <a:rPr lang="en-US" sz="1600" dirty="0" smtClean="0"/>
              <a:t>= Affected  Male</a:t>
            </a:r>
          </a:p>
          <a:p>
            <a:endParaRPr lang="en-US" dirty="0" smtClean="0"/>
          </a:p>
          <a:p>
            <a:r>
              <a:rPr lang="en-US" dirty="0" smtClean="0"/>
              <a:t>     </a:t>
            </a:r>
            <a:r>
              <a:rPr lang="en-US" sz="1600" dirty="0" smtClean="0"/>
              <a:t>= Affected Female</a:t>
            </a:r>
          </a:p>
          <a:p>
            <a:endParaRPr lang="en-US" dirty="0" smtClean="0"/>
          </a:p>
          <a:p>
            <a:r>
              <a:rPr lang="en-US" dirty="0" smtClean="0"/>
              <a:t>     </a:t>
            </a:r>
            <a:r>
              <a:rPr lang="en-US" sz="1600" dirty="0" smtClean="0"/>
              <a:t>= Deceased</a:t>
            </a:r>
          </a:p>
          <a:p>
            <a:endParaRPr lang="en-US" dirty="0" smtClean="0"/>
          </a:p>
          <a:p>
            <a:r>
              <a:rPr lang="en-US" dirty="0" smtClean="0"/>
              <a:t>? </a:t>
            </a:r>
            <a:r>
              <a:rPr lang="en-US" sz="1600" dirty="0" smtClean="0"/>
              <a:t>= Condition    </a:t>
            </a:r>
          </a:p>
          <a:p>
            <a:r>
              <a:rPr lang="en-US" sz="1600" dirty="0" smtClean="0"/>
              <a:t>       Unknown</a:t>
            </a:r>
          </a:p>
        </p:txBody>
      </p:sp>
      <p:sp>
        <p:nvSpPr>
          <p:cNvPr id="7" name="Rectangle 33"/>
          <p:cNvSpPr>
            <a:spLocks noChangeArrowheads="1"/>
          </p:cNvSpPr>
          <p:nvPr/>
        </p:nvSpPr>
        <p:spPr bwMode="auto">
          <a:xfrm>
            <a:off x="7010400" y="3581400"/>
            <a:ext cx="2286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Oval 34"/>
          <p:cNvSpPr>
            <a:spLocks noChangeArrowheads="1"/>
          </p:cNvSpPr>
          <p:nvPr/>
        </p:nvSpPr>
        <p:spPr bwMode="auto">
          <a:xfrm>
            <a:off x="7010400" y="4114800"/>
            <a:ext cx="228600" cy="2286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35"/>
          <p:cNvSpPr>
            <a:spLocks noChangeArrowheads="1"/>
          </p:cNvSpPr>
          <p:nvPr/>
        </p:nvSpPr>
        <p:spPr bwMode="auto">
          <a:xfrm>
            <a:off x="7010400" y="4648200"/>
            <a:ext cx="228600" cy="22860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36"/>
          <p:cNvSpPr>
            <a:spLocks noChangeArrowheads="1"/>
          </p:cNvSpPr>
          <p:nvPr/>
        </p:nvSpPr>
        <p:spPr bwMode="auto">
          <a:xfrm>
            <a:off x="7010400" y="5181600"/>
            <a:ext cx="228600" cy="22860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Line 37"/>
          <p:cNvSpPr>
            <a:spLocks noChangeShapeType="1"/>
          </p:cNvSpPr>
          <p:nvPr/>
        </p:nvSpPr>
        <p:spPr bwMode="auto">
          <a:xfrm flipV="1">
            <a:off x="7010400" y="5638800"/>
            <a:ext cx="285750" cy="31115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TextBox 12"/>
          <p:cNvSpPr txBox="1"/>
          <p:nvPr/>
        </p:nvSpPr>
        <p:spPr>
          <a:xfrm>
            <a:off x="5638800" y="1371600"/>
            <a:ext cx="1524000" cy="369332"/>
          </a:xfrm>
          <a:prstGeom prst="rect">
            <a:avLst/>
          </a:prstGeom>
          <a:noFill/>
        </p:spPr>
        <p:txBody>
          <a:bodyPr wrap="square" rtlCol="0">
            <a:spAutoFit/>
          </a:bodyPr>
          <a:lstStyle/>
          <a:p>
            <a:r>
              <a:rPr lang="en-US" b="1" u="sng" dirty="0" smtClean="0"/>
              <a:t>Generation</a:t>
            </a:r>
            <a:endParaRPr lang="en-US" b="1" u="sng" dirty="0"/>
          </a:p>
        </p:txBody>
      </p:sp>
      <p:sp>
        <p:nvSpPr>
          <p:cNvPr id="14" name="TextBox 13"/>
          <p:cNvSpPr txBox="1"/>
          <p:nvPr/>
        </p:nvSpPr>
        <p:spPr>
          <a:xfrm>
            <a:off x="6172200" y="1752600"/>
            <a:ext cx="457200" cy="461665"/>
          </a:xfrm>
          <a:prstGeom prst="rect">
            <a:avLst/>
          </a:prstGeom>
          <a:noFill/>
        </p:spPr>
        <p:txBody>
          <a:bodyPr wrap="square" rtlCol="0">
            <a:spAutoFit/>
          </a:bodyPr>
          <a:lstStyle/>
          <a:p>
            <a:r>
              <a:rPr lang="en-US" sz="2400" dirty="0" smtClean="0"/>
              <a:t>II</a:t>
            </a:r>
            <a:endParaRPr lang="en-US" sz="2400" dirty="0"/>
          </a:p>
        </p:txBody>
      </p:sp>
      <p:sp>
        <p:nvSpPr>
          <p:cNvPr id="15" name="TextBox 14"/>
          <p:cNvSpPr txBox="1"/>
          <p:nvPr/>
        </p:nvSpPr>
        <p:spPr>
          <a:xfrm>
            <a:off x="6172200" y="3505200"/>
            <a:ext cx="533400" cy="461665"/>
          </a:xfrm>
          <a:prstGeom prst="rect">
            <a:avLst/>
          </a:prstGeom>
          <a:noFill/>
        </p:spPr>
        <p:txBody>
          <a:bodyPr wrap="square" rtlCol="0">
            <a:spAutoFit/>
          </a:bodyPr>
          <a:lstStyle/>
          <a:p>
            <a:r>
              <a:rPr lang="en-US" sz="2400" dirty="0" smtClean="0"/>
              <a:t>III</a:t>
            </a:r>
            <a:endParaRPr lang="en-US" sz="2400" dirty="0"/>
          </a:p>
        </p:txBody>
      </p:sp>
      <p:sp>
        <p:nvSpPr>
          <p:cNvPr id="16" name="TextBox 15"/>
          <p:cNvSpPr txBox="1"/>
          <p:nvPr/>
        </p:nvSpPr>
        <p:spPr>
          <a:xfrm>
            <a:off x="6172200" y="5029200"/>
            <a:ext cx="533400" cy="461665"/>
          </a:xfrm>
          <a:prstGeom prst="rect">
            <a:avLst/>
          </a:prstGeom>
          <a:noFill/>
        </p:spPr>
        <p:txBody>
          <a:bodyPr wrap="square" rtlCol="0">
            <a:spAutoFit/>
          </a:bodyPr>
          <a:lstStyle/>
          <a:p>
            <a:r>
              <a:rPr lang="en-US" sz="2400" dirty="0" smtClean="0"/>
              <a:t>IV</a:t>
            </a:r>
            <a:endParaRPr lang="en-US" sz="2400" dirty="0"/>
          </a:p>
        </p:txBody>
      </p:sp>
      <p:sp>
        <p:nvSpPr>
          <p:cNvPr id="17" name="TextBox 16"/>
          <p:cNvSpPr txBox="1"/>
          <p:nvPr/>
        </p:nvSpPr>
        <p:spPr>
          <a:xfrm>
            <a:off x="6248400" y="6248400"/>
            <a:ext cx="533400" cy="461665"/>
          </a:xfrm>
          <a:prstGeom prst="rect">
            <a:avLst/>
          </a:prstGeom>
          <a:noFill/>
        </p:spPr>
        <p:txBody>
          <a:bodyPr wrap="square" rtlCol="0">
            <a:spAutoFit/>
          </a:bodyPr>
          <a:lstStyle/>
          <a:p>
            <a:r>
              <a:rPr lang="en-US" sz="2400" dirty="0" smtClean="0"/>
              <a:t>V</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349</TotalTime>
  <Words>688</Words>
  <Application>Microsoft Office PowerPoint</Application>
  <PresentationFormat>On-screen Show (4:3)</PresentationFormat>
  <Paragraphs>105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Geneva</vt:lpstr>
      <vt:lpstr>Rockwell</vt:lpstr>
      <vt:lpstr>Wingdings 2</vt:lpstr>
      <vt:lpstr>Foundry</vt:lpstr>
      <vt:lpstr>“The Mystery Disease” </vt:lpstr>
      <vt:lpstr>Patient Description - 1904</vt:lpstr>
      <vt:lpstr>Histological Examination</vt:lpstr>
      <vt:lpstr>Blood Flow Diagram</vt:lpstr>
      <vt:lpstr>Pedigree Analysis - 1923</vt:lpstr>
      <vt:lpstr>Possible Single Gene Inheritance Patterns</vt:lpstr>
      <vt:lpstr>Emmel’s Test of 1917</vt:lpstr>
      <vt:lpstr>In-Vitro vs In-Vivo</vt:lpstr>
      <vt:lpstr>Pedigree Analysis - 1947</vt:lpstr>
      <vt:lpstr>Differential Diagnosis (DDx)</vt:lpstr>
      <vt:lpstr>Gel Electrophoresis Results:</vt:lpstr>
      <vt:lpstr>A Closer Look at Hemoglobin:</vt:lpstr>
      <vt:lpstr>Gel Electrophoresis Results:</vt:lpstr>
      <vt:lpstr>Different proteins result in different traits!</vt:lpstr>
      <vt:lpstr>Hb Electrophoresis Patterns in Various Hemoglobinopathies</vt:lpstr>
      <vt:lpstr>Putting it all together!</vt:lpstr>
    </vt:vector>
  </TitlesOfParts>
  <Company>Towson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Slides for “The Mystery Disease” Lab</dc:title>
  <dc:creator>Default</dc:creator>
  <cp:lastModifiedBy>Kaplon, Howard</cp:lastModifiedBy>
  <cp:revision>23</cp:revision>
  <dcterms:created xsi:type="dcterms:W3CDTF">2013-07-26T21:26:52Z</dcterms:created>
  <dcterms:modified xsi:type="dcterms:W3CDTF">2015-08-14T18:32:03Z</dcterms:modified>
</cp:coreProperties>
</file>