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58" r:id="rId3"/>
    <p:sldId id="285" r:id="rId4"/>
    <p:sldId id="259" r:id="rId5"/>
    <p:sldId id="260" r:id="rId6"/>
    <p:sldId id="286" r:id="rId7"/>
    <p:sldId id="284" r:id="rId8"/>
    <p:sldId id="272" r:id="rId9"/>
    <p:sldId id="264" r:id="rId10"/>
    <p:sldId id="265" r:id="rId11"/>
    <p:sldId id="266" r:id="rId12"/>
    <p:sldId id="273" r:id="rId13"/>
    <p:sldId id="267" r:id="rId14"/>
    <p:sldId id="268" r:id="rId15"/>
    <p:sldId id="269" r:id="rId16"/>
    <p:sldId id="287" r:id="rId17"/>
    <p:sldId id="288" r:id="rId18"/>
    <p:sldId id="280" r:id="rId19"/>
    <p:sldId id="279" r:id="rId20"/>
    <p:sldId id="281" r:id="rId21"/>
    <p:sldId id="282" r:id="rId22"/>
    <p:sldId id="283" r:id="rId23"/>
    <p:sldId id="274" r:id="rId24"/>
    <p:sldId id="276" r:id="rId25"/>
    <p:sldId id="275" r:id="rId26"/>
    <p:sldId id="289" r:id="rId27"/>
    <p:sldId id="263" r:id="rId28"/>
    <p:sldId id="277"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D3F873-B1CB-4E02-99D1-59D01C3D36F0}" type="datetimeFigureOut">
              <a:rPr lang="en-US" smtClean="0"/>
              <a:pPr/>
              <a:t>9/18/12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AD044E-8C0D-49EE-A53D-18348150A6B7}" type="slidenum">
              <a:rPr lang="en-US" smtClean="0"/>
              <a:pPr/>
              <a:t>‹#›</a:t>
            </a:fld>
            <a:endParaRPr lang="en-US"/>
          </a:p>
        </p:txBody>
      </p:sp>
    </p:spTree>
    <p:extLst>
      <p:ext uri="{BB962C8B-B14F-4D97-AF65-F5344CB8AC3E}">
        <p14:creationId xmlns:p14="http://schemas.microsoft.com/office/powerpoint/2010/main" val="345900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F9DD7-00F4-4432-8D58-7FCF947282AA}" type="datetimeFigureOut">
              <a:rPr lang="en-US" smtClean="0"/>
              <a:pPr/>
              <a:t>9/18/12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EC590-9439-4BD9-93DD-E607D8E92677}" type="slidenum">
              <a:rPr lang="en-US" smtClean="0"/>
              <a:pPr/>
              <a:t>‹#›</a:t>
            </a:fld>
            <a:endParaRPr lang="en-US"/>
          </a:p>
        </p:txBody>
      </p:sp>
    </p:spTree>
    <p:extLst>
      <p:ext uri="{BB962C8B-B14F-4D97-AF65-F5344CB8AC3E}">
        <p14:creationId xmlns:p14="http://schemas.microsoft.com/office/powerpoint/2010/main" val="387131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show</a:t>
            </a:r>
            <a:r>
              <a:rPr lang="en-US" baseline="0" dirty="0" smtClean="0"/>
              <a:t> you some examples, I would like to share with you a little information about the units and lessons that are being written.</a:t>
            </a:r>
          </a:p>
          <a:p>
            <a:r>
              <a:rPr lang="en-US" baseline="0" dirty="0" smtClean="0"/>
              <a:t>Okay, let’s look at math.</a:t>
            </a:r>
            <a:endParaRPr lang="en-US" dirty="0"/>
          </a:p>
        </p:txBody>
      </p:sp>
      <p:sp>
        <p:nvSpPr>
          <p:cNvPr id="4" name="Slide Number Placeholder 3"/>
          <p:cNvSpPr>
            <a:spLocks noGrp="1"/>
          </p:cNvSpPr>
          <p:nvPr>
            <p:ph type="sldNum" sz="quarter" idx="10"/>
          </p:nvPr>
        </p:nvSpPr>
        <p:spPr/>
        <p:txBody>
          <a:bodyPr/>
          <a:lstStyle/>
          <a:p>
            <a:fld id="{A0AEC590-9439-4BD9-93DD-E607D8E92677}"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PARCC Model Content Framework</a:t>
            </a:r>
            <a:r>
              <a:rPr lang="en-US" baseline="0" dirty="0" smtClean="0"/>
              <a:t> for High School Mathematics the following clusters should be considered Major Content.  This means more time should be devoted to developing these areas.  The concepts should  be developed more deeply than they have been in the past.</a:t>
            </a:r>
          </a:p>
          <a:p>
            <a:endParaRPr lang="en-US" baseline="0" dirty="0" smtClean="0"/>
          </a:p>
          <a:p>
            <a:r>
              <a:rPr lang="en-US" sz="2400" b="1" dirty="0" smtClean="0"/>
              <a:t>Reflect on what this means – Look at each cluster and discuss how the instruction on these topics should go deeper that it has in the past.  What kinds of learning experiences do teachers need to provide-what kinds of instructional materials should we be looking for?</a:t>
            </a:r>
            <a:endParaRPr lang="en-US" sz="2400" b="1" dirty="0"/>
          </a:p>
        </p:txBody>
      </p:sp>
      <p:sp>
        <p:nvSpPr>
          <p:cNvPr id="4" name="Slide Number Placeholder 3"/>
          <p:cNvSpPr>
            <a:spLocks noGrp="1"/>
          </p:cNvSpPr>
          <p:nvPr>
            <p:ph type="sldNum" sz="quarter" idx="10"/>
          </p:nvPr>
        </p:nvSpPr>
        <p:spPr/>
        <p:txBody>
          <a:bodyPr/>
          <a:lstStyle/>
          <a:p>
            <a:fld id="{7F5A5DF8-62C4-4852-B5B5-6038D1EDBF00}"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spcBef>
                <a:spcPct val="0"/>
              </a:spcBef>
              <a:buFontTx/>
              <a:buChar char="•"/>
            </a:pPr>
            <a:endParaRPr lang="en-US" dirty="0" smtClean="0">
              <a:latin typeface="Times" charset="0"/>
              <a:ea typeface="ＭＳ Ｐゴシック" pitchFamily="34" charset="-128"/>
            </a:endParaRPr>
          </a:p>
        </p:txBody>
      </p:sp>
      <p:sp>
        <p:nvSpPr>
          <p:cNvPr id="57348" name="Slide Number Placeholder 3"/>
          <p:cNvSpPr>
            <a:spLocks noGrp="1"/>
          </p:cNvSpPr>
          <p:nvPr>
            <p:ph type="sldNum" sz="quarter" idx="5"/>
          </p:nvPr>
        </p:nvSpPr>
        <p:spPr>
          <a:noFill/>
        </p:spPr>
        <p:txBody>
          <a:bodyPr/>
          <a:lstStyle/>
          <a:p>
            <a:fld id="{28AAC675-ACB6-413E-A954-C43081F39F83}" type="slidenum">
              <a:rPr lang="en-US" smtClean="0">
                <a:latin typeface="Arial" charset="0"/>
                <a:ea typeface="ＭＳ Ｐゴシック" pitchFamily="34" charset="-128"/>
              </a:rPr>
              <a:pPr/>
              <a:t>19</a:t>
            </a:fld>
            <a:endParaRPr 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b="1" i="1" dirty="0" smtClean="0">
                <a:latin typeface="Times" charset="0"/>
                <a:ea typeface="ＭＳ Ｐゴシック" pitchFamily="34" charset="-128"/>
              </a:rPr>
              <a:t> </a:t>
            </a:r>
          </a:p>
          <a:p>
            <a:endParaRPr lang="en-US" dirty="0" smtClean="0">
              <a:latin typeface="Times" charset="0"/>
              <a:ea typeface="ＭＳ Ｐゴシック" pitchFamily="34" charset="-128"/>
            </a:endParaRPr>
          </a:p>
          <a:p>
            <a:r>
              <a:rPr lang="en-US" dirty="0" smtClean="0">
                <a:latin typeface="Times" charset="0"/>
                <a:ea typeface="ＭＳ Ｐゴシック" pitchFamily="34" charset="-128"/>
              </a:rPr>
              <a:t>Explain that writing to source is the act of including textual evidence in the writing.  Writing using sources is using the source as a stimulus for writing.  </a:t>
            </a:r>
          </a:p>
          <a:p>
            <a:r>
              <a:rPr lang="en-US" dirty="0" smtClean="0">
                <a:latin typeface="Times" charset="0"/>
                <a:ea typeface="ＭＳ Ｐゴシック" pitchFamily="34" charset="-128"/>
              </a:rPr>
              <a:t>Tell participants that in this session they will take a look at both writing to source and writing using sources.  We will begin with writing to source.</a:t>
            </a:r>
          </a:p>
        </p:txBody>
      </p:sp>
      <p:sp>
        <p:nvSpPr>
          <p:cNvPr id="64516" name="Slide Number Placeholder 3"/>
          <p:cNvSpPr>
            <a:spLocks noGrp="1"/>
          </p:cNvSpPr>
          <p:nvPr>
            <p:ph type="sldNum" sz="quarter" idx="5"/>
          </p:nvPr>
        </p:nvSpPr>
        <p:spPr>
          <a:noFill/>
        </p:spPr>
        <p:txBody>
          <a:bodyPr/>
          <a:lstStyle/>
          <a:p>
            <a:fld id="{9F34257E-2F1A-46B1-B6A6-3E5D33D9E43C}"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b="1" dirty="0" smtClean="0">
              <a:latin typeface="Times" charset="0"/>
              <a:ea typeface="ＭＳ Ｐゴシック" pitchFamily="34" charset="-128"/>
            </a:endParaRPr>
          </a:p>
          <a:p>
            <a:r>
              <a:rPr lang="en-US" i="1" dirty="0" smtClean="0">
                <a:latin typeface="Times" charset="0"/>
                <a:ea typeface="ＭＳ Ｐゴシック" pitchFamily="34" charset="-128"/>
              </a:rPr>
              <a:t>Note: This is the first of the two prompts and is </a:t>
            </a:r>
            <a:r>
              <a:rPr lang="en-US" i="1" dirty="0" err="1" smtClean="0">
                <a:latin typeface="Times" charset="0"/>
                <a:ea typeface="ＭＳ Ｐゴシック" pitchFamily="34" charset="-128"/>
              </a:rPr>
              <a:t>decontextualized</a:t>
            </a:r>
            <a:r>
              <a:rPr lang="en-US" dirty="0" smtClean="0">
                <a:latin typeface="Times" charset="0"/>
                <a:ea typeface="ＭＳ Ｐゴシック" pitchFamily="34" charset="-128"/>
              </a:rPr>
              <a:t>.  </a:t>
            </a:r>
          </a:p>
          <a:p>
            <a:pPr>
              <a:buFontTx/>
              <a:buNone/>
            </a:pPr>
            <a:endParaRPr lang="en-US" dirty="0" smtClean="0">
              <a:latin typeface="Times" charset="0"/>
              <a:ea typeface="ＭＳ Ｐゴシック" pitchFamily="34" charset="-128"/>
            </a:endParaRPr>
          </a:p>
          <a:p>
            <a:pPr>
              <a:buFontTx/>
              <a:buChar char="•"/>
            </a:pPr>
            <a:r>
              <a:rPr lang="en-US" dirty="0" smtClean="0">
                <a:latin typeface="Times" charset="0"/>
                <a:ea typeface="ＭＳ Ｐゴシック" pitchFamily="34" charset="-128"/>
              </a:rPr>
              <a:t>This example is not text dependent.  It </a:t>
            </a:r>
            <a:r>
              <a:rPr lang="en-US" b="1" dirty="0" smtClean="0">
                <a:latin typeface="Times" charset="0"/>
                <a:ea typeface="ＭＳ Ｐゴシック" pitchFamily="34" charset="-128"/>
              </a:rPr>
              <a:t>uses</a:t>
            </a:r>
            <a:r>
              <a:rPr lang="en-US" dirty="0" smtClean="0">
                <a:latin typeface="Times" charset="0"/>
                <a:ea typeface="ＭＳ Ｐゴシック" pitchFamily="34" charset="-128"/>
              </a:rPr>
              <a:t> the source (</a:t>
            </a:r>
            <a:r>
              <a:rPr lang="en-US" i="1" dirty="0" smtClean="0">
                <a:latin typeface="Times" charset="0"/>
                <a:ea typeface="ＭＳ Ｐゴシック" pitchFamily="34" charset="-128"/>
              </a:rPr>
              <a:t>Tom Sawyer</a:t>
            </a:r>
            <a:r>
              <a:rPr lang="en-US" dirty="0" smtClean="0">
                <a:latin typeface="Times" charset="0"/>
                <a:ea typeface="ＭＳ Ｐゴシック" pitchFamily="34" charset="-128"/>
              </a:rPr>
              <a:t>) but is not dependent on the text; therefore it is </a:t>
            </a:r>
            <a:r>
              <a:rPr lang="en-US" b="1" dirty="0" smtClean="0">
                <a:latin typeface="Times" charset="0"/>
                <a:ea typeface="ＭＳ Ｐゴシック" pitchFamily="34" charset="-128"/>
              </a:rPr>
              <a:t>not</a:t>
            </a:r>
            <a:r>
              <a:rPr lang="en-US" dirty="0" smtClean="0">
                <a:latin typeface="Times" charset="0"/>
                <a:ea typeface="ＭＳ Ｐゴシック" pitchFamily="34" charset="-128"/>
              </a:rPr>
              <a:t> writing </a:t>
            </a:r>
            <a:r>
              <a:rPr lang="en-US" b="1" dirty="0" smtClean="0">
                <a:latin typeface="Times" charset="0"/>
                <a:ea typeface="ＭＳ Ｐゴシック" pitchFamily="34" charset="-128"/>
              </a:rPr>
              <a:t>to</a:t>
            </a:r>
            <a:r>
              <a:rPr lang="en-US" dirty="0" smtClean="0">
                <a:latin typeface="Times" charset="0"/>
                <a:ea typeface="ＭＳ Ｐゴシック" pitchFamily="34" charset="-128"/>
              </a:rPr>
              <a:t> source.</a:t>
            </a:r>
          </a:p>
          <a:p>
            <a:endParaRPr lang="en-US" b="1" dirty="0" smtClean="0">
              <a:latin typeface="Times" charset="0"/>
              <a:ea typeface="ＭＳ Ｐゴシック" pitchFamily="34" charset="-128"/>
            </a:endParaRPr>
          </a:p>
        </p:txBody>
      </p:sp>
      <p:sp>
        <p:nvSpPr>
          <p:cNvPr id="67588" name="Slide Number Placeholder 3"/>
          <p:cNvSpPr>
            <a:spLocks noGrp="1"/>
          </p:cNvSpPr>
          <p:nvPr>
            <p:ph type="sldNum" sz="quarter" idx="5"/>
          </p:nvPr>
        </p:nvSpPr>
        <p:spPr>
          <a:noFill/>
        </p:spPr>
        <p:txBody>
          <a:bodyPr/>
          <a:lstStyle/>
          <a:p>
            <a:fld id="{CF466D80-4DCF-4B5E-87D4-29A2A01FCCFF}"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i="1" dirty="0" smtClean="0">
                <a:latin typeface="Times" charset="0"/>
                <a:ea typeface="ＭＳ Ｐゴシック" pitchFamily="34" charset="-128"/>
              </a:rPr>
              <a:t> </a:t>
            </a:r>
            <a:r>
              <a:rPr lang="en-US" dirty="0" smtClean="0">
                <a:latin typeface="Times" charset="0"/>
                <a:ea typeface="ＭＳ Ｐゴシック" pitchFamily="34" charset="-128"/>
              </a:rPr>
              <a:t>This example is text dependent.  It is dependent on the text; therefore it is writing </a:t>
            </a:r>
            <a:r>
              <a:rPr lang="en-US" b="1" dirty="0" smtClean="0">
                <a:latin typeface="Times" charset="0"/>
                <a:ea typeface="ＭＳ Ｐゴシック" pitchFamily="34" charset="-128"/>
              </a:rPr>
              <a:t>to</a:t>
            </a:r>
            <a:r>
              <a:rPr lang="en-US" dirty="0" smtClean="0">
                <a:latin typeface="Times" charset="0"/>
                <a:ea typeface="ＭＳ Ｐゴシック" pitchFamily="34" charset="-128"/>
              </a:rPr>
              <a:t> source.</a:t>
            </a:r>
          </a:p>
        </p:txBody>
      </p:sp>
      <p:sp>
        <p:nvSpPr>
          <p:cNvPr id="68612" name="Slide Number Placeholder 3"/>
          <p:cNvSpPr>
            <a:spLocks noGrp="1"/>
          </p:cNvSpPr>
          <p:nvPr>
            <p:ph type="sldNum" sz="quarter" idx="5"/>
          </p:nvPr>
        </p:nvSpPr>
        <p:spPr>
          <a:noFill/>
        </p:spPr>
        <p:txBody>
          <a:bodyPr/>
          <a:lstStyle/>
          <a:p>
            <a:fld id="{EC962CFD-165E-405B-8BF9-41E7AE5D66A8}"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more step:</a:t>
            </a:r>
            <a:r>
              <a:rPr lang="en-US" baseline="0" dirty="0" smtClean="0"/>
              <a:t> identifying appropriate context clue.</a:t>
            </a:r>
            <a:endParaRPr lang="en-US" dirty="0"/>
          </a:p>
        </p:txBody>
      </p:sp>
      <p:sp>
        <p:nvSpPr>
          <p:cNvPr id="4" name="Slide Number Placeholder 3"/>
          <p:cNvSpPr>
            <a:spLocks noGrp="1"/>
          </p:cNvSpPr>
          <p:nvPr>
            <p:ph type="sldNum" sz="quarter" idx="10"/>
          </p:nvPr>
        </p:nvSpPr>
        <p:spPr/>
        <p:txBody>
          <a:bodyPr/>
          <a:lstStyle/>
          <a:p>
            <a:fld id="{A0AEC590-9439-4BD9-93DD-E607D8E92677}"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833ECD01-2B24-4428-8675-FB032FEC10EF}" type="slidenum">
              <a:rPr lang="en-US" sz="1200">
                <a:latin typeface="Times" charset="0"/>
              </a:rPr>
              <a:pPr algn="r" defTabSz="914437"/>
              <a:t>26</a:t>
            </a:fld>
            <a:endParaRPr lang="en-US" sz="1200" dirty="0">
              <a:latin typeface="Times"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The MT should display this slide and conduct a discussion of the key ideas in this statement.</a:t>
            </a:r>
          </a:p>
          <a:p>
            <a:pPr eaLnBrk="1" hangingPunct="1"/>
            <a:r>
              <a:rPr lang="en-US" smtClean="0"/>
              <a:t>What are the key terms in this definition?  (sustained analysis, significant details or patterns, form, craft, meanings) Note the broad definition of “text.” Where is strategy instruction in this definition?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B6C74D-9A8F-4CBC-A282-B34BCDDCA560}"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6C74D-9A8F-4CBC-A282-B34BCDDCA560}"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6C74D-9A8F-4CBC-A282-B34BCDDCA560}"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solidFill>
                  <a:srgbClr val="A6A6A6"/>
                </a:solidFill>
              </a:defRPr>
            </a:lvl1pPr>
          </a:lstStyle>
          <a:p>
            <a:pPr>
              <a:defRPr/>
            </a:pPr>
            <a:fld id="{0AB67068-C51B-40A4-9521-EF0DC91B4E71}"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a:t>Source:</a:t>
            </a:r>
          </a:p>
        </p:txBody>
      </p:sp>
    </p:spTree>
  </p:cSld>
  <p:clrMapOvr>
    <a:masterClrMapping/>
  </p:clrMapOvr>
  <p:transition xmlns:p14="http://schemas.microsoft.com/office/powerpoint/2010/mai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6C74D-9A8F-4CBC-A282-B34BCDDCA560}"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B6C74D-9A8F-4CBC-A282-B34BCDDCA560}" type="datetimeFigureOut">
              <a:rPr lang="en-US" smtClean="0"/>
              <a:pPr/>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B6C74D-9A8F-4CBC-A282-B34BCDDCA560}" type="datetimeFigureOut">
              <a:rPr lang="en-US" smtClean="0"/>
              <a:pPr/>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B6C74D-9A8F-4CBC-A282-B34BCDDCA560}" type="datetimeFigureOut">
              <a:rPr lang="en-US" smtClean="0"/>
              <a:pPr/>
              <a:t>9/18/12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B6C74D-9A8F-4CBC-A282-B34BCDDCA560}" type="datetimeFigureOut">
              <a:rPr lang="en-US" smtClean="0"/>
              <a:pPr/>
              <a:t>9/18/12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6C74D-9A8F-4CBC-A282-B34BCDDCA560}" type="datetimeFigureOut">
              <a:rPr lang="en-US" smtClean="0"/>
              <a:pPr/>
              <a:t>9/18/12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6C74D-9A8F-4CBC-A282-B34BCDDCA560}" type="datetimeFigureOut">
              <a:rPr lang="en-US" smtClean="0"/>
              <a:pPr/>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6C74D-9A8F-4CBC-A282-B34BCDDCA560}" type="datetimeFigureOut">
              <a:rPr lang="en-US" smtClean="0"/>
              <a:pPr/>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A87F0-EFAB-4485-A168-1182F2E814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6C74D-9A8F-4CBC-A282-B34BCDDCA560}" type="datetimeFigureOut">
              <a:rPr lang="en-US" smtClean="0"/>
              <a:pPr/>
              <a:t>9/18/12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A87F0-EFAB-4485-A168-1182F2E814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6.w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dk12.org/instruction/academies/index.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Maryland’s New Curriculum</a:t>
            </a:r>
            <a:endParaRPr lang="en-US" dirty="0"/>
          </a:p>
        </p:txBody>
      </p:sp>
      <p:sp>
        <p:nvSpPr>
          <p:cNvPr id="3" name="Subtitle 2"/>
          <p:cNvSpPr>
            <a:spLocks noGrp="1"/>
          </p:cNvSpPr>
          <p:nvPr>
            <p:ph type="subTitle" idx="1"/>
          </p:nvPr>
        </p:nvSpPr>
        <p:spPr/>
        <p:txBody>
          <a:bodyPr/>
          <a:lstStyle/>
          <a:p>
            <a:r>
              <a:rPr lang="en-US" dirty="0" smtClean="0"/>
              <a:t>Transitioning to the Common Core State Standards</a:t>
            </a:r>
            <a:endParaRPr lang="en-US" dirty="0"/>
          </a:p>
        </p:txBody>
      </p:sp>
      <p:pic>
        <p:nvPicPr>
          <p:cNvPr id="5" name="Picture 2" descr="MSDElogotest2"/>
          <p:cNvPicPr>
            <a:picLocks noChangeAspect="1" noChangeArrowheads="1"/>
          </p:cNvPicPr>
          <p:nvPr/>
        </p:nvPicPr>
        <p:blipFill>
          <a:blip r:embed="rId2" cstate="print"/>
          <a:srcRect/>
          <a:stretch>
            <a:fillRect/>
          </a:stretch>
        </p:blipFill>
        <p:spPr bwMode="auto">
          <a:xfrm>
            <a:off x="685800" y="533400"/>
            <a:ext cx="3929062" cy="12334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4324" y="1600200"/>
            <a:ext cx="6715352"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Common Core</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1455499"/>
            <a:ext cx="8229600" cy="471670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 y="1295400"/>
            <a:ext cx="7724775" cy="5210175"/>
          </a:xfrm>
          <a:prstGeom prst="rect">
            <a:avLst/>
          </a:prstGeom>
          <a:noFill/>
          <a:ln w="9525">
            <a:noFill/>
            <a:miter lim="800000"/>
            <a:headEnd/>
            <a:tailEnd/>
          </a:ln>
        </p:spPr>
      </p:pic>
      <p:sp>
        <p:nvSpPr>
          <p:cNvPr id="5" name="TextBox 4"/>
          <p:cNvSpPr txBox="1"/>
          <p:nvPr/>
        </p:nvSpPr>
        <p:spPr>
          <a:xfrm>
            <a:off x="533400" y="381000"/>
            <a:ext cx="7620000" cy="707886"/>
          </a:xfrm>
          <a:prstGeom prst="rect">
            <a:avLst/>
          </a:prstGeom>
          <a:noFill/>
        </p:spPr>
        <p:txBody>
          <a:bodyPr wrap="square" rtlCol="0">
            <a:spAutoFit/>
          </a:bodyPr>
          <a:lstStyle/>
          <a:p>
            <a:r>
              <a:rPr lang="en-US" sz="4000" dirty="0" smtClean="0"/>
              <a:t>Common Core Focus</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Math, grade 6</a:t>
            </a:r>
            <a:endParaRPr lang="en-US" dirty="0"/>
          </a:p>
        </p:txBody>
      </p:sp>
      <p:sp>
        <p:nvSpPr>
          <p:cNvPr id="3" name="Content Placeholder 2"/>
          <p:cNvSpPr>
            <a:spLocks noGrp="1"/>
          </p:cNvSpPr>
          <p:nvPr>
            <p:ph idx="1"/>
          </p:nvPr>
        </p:nvSpPr>
        <p:spPr/>
        <p:txBody>
          <a:bodyPr>
            <a:normAutofit/>
          </a:bodyPr>
          <a:lstStyle/>
          <a:p>
            <a:pPr>
              <a:buNone/>
            </a:pPr>
            <a:r>
              <a:rPr lang="en-US" dirty="0" smtClean="0"/>
              <a:t>In Common Core:</a:t>
            </a:r>
          </a:p>
          <a:p>
            <a:pPr>
              <a:buNone/>
            </a:pPr>
            <a:r>
              <a:rPr lang="en-US" dirty="0" smtClean="0"/>
              <a:t> 	Students should be able to understand ratio concepts and use ratio reasoning to solve problems.</a:t>
            </a:r>
          </a:p>
          <a:p>
            <a:pPr>
              <a:buNone/>
            </a:pPr>
            <a:r>
              <a:rPr lang="en-US" dirty="0" smtClean="0"/>
              <a:t>In current curriculum:</a:t>
            </a:r>
          </a:p>
          <a:p>
            <a:pPr>
              <a:buNone/>
            </a:pPr>
            <a:r>
              <a:rPr lang="en-US" dirty="0" smtClean="0"/>
              <a:t>Students should be able to represent ratios in a variety of forms and use ratios and unit rates to solve problems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lstStyle/>
          <a:p>
            <a:pPr>
              <a:buNone/>
            </a:pPr>
            <a:r>
              <a:rPr lang="en-US" dirty="0" smtClean="0"/>
              <a:t>Currently, ratios are not assessed in grade 6</a:t>
            </a:r>
          </a:p>
          <a:p>
            <a:pPr>
              <a:buNone/>
            </a:pPr>
            <a:r>
              <a:rPr lang="en-US" dirty="0" smtClean="0"/>
              <a:t>Common Core sample assessment in grade 6 focuses on a conceptual understanding of ratios, a subject that is first introduced in 6</a:t>
            </a:r>
            <a:r>
              <a:rPr lang="en-US" baseline="30000" dirty="0" smtClean="0"/>
              <a:t>th</a:t>
            </a:r>
            <a:r>
              <a:rPr lang="en-US" dirty="0" smtClean="0"/>
              <a:t> grade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66800" y="1295400"/>
            <a:ext cx="6705600" cy="509951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chemeClr val="accent2">
              <a:lumMod val="75000"/>
            </a:schemeClr>
          </a:solidFill>
        </p:spPr>
        <p:txBody>
          <a:bodyPr/>
          <a:lstStyle/>
          <a:p>
            <a:r>
              <a:rPr lang="en-US" dirty="0" smtClean="0">
                <a:ln w="18000">
                  <a:solidFill>
                    <a:schemeClr val="accent2">
                      <a:lumMod val="50000"/>
                    </a:schemeClr>
                  </a:solidFill>
                  <a:prstDash val="solid"/>
                  <a:miter lim="800000"/>
                </a:ln>
                <a:solidFill>
                  <a:schemeClr val="bg1"/>
                </a:solidFill>
                <a:effectLst>
                  <a:outerShdw blurRad="25500" dist="23000" dir="7020000" algn="tl">
                    <a:srgbClr val="000000">
                      <a:alpha val="50000"/>
                    </a:srgbClr>
                  </a:outerShdw>
                </a:effectLst>
              </a:rPr>
              <a:t>Major Algebra I Content</a:t>
            </a:r>
            <a:endParaRPr lang="en-US" dirty="0">
              <a:ln w="18000">
                <a:solidFill>
                  <a:schemeClr val="accent2">
                    <a:lumMod val="5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5" name="Content Placeholder 4"/>
          <p:cNvSpPr>
            <a:spLocks noGrp="1"/>
          </p:cNvSpPr>
          <p:nvPr>
            <p:ph sz="quarter" idx="2"/>
          </p:nvPr>
        </p:nvSpPr>
        <p:spPr>
          <a:xfrm>
            <a:off x="609600" y="1600200"/>
            <a:ext cx="4023360" cy="4572000"/>
          </a:xfrm>
        </p:spPr>
        <p:style>
          <a:lnRef idx="2">
            <a:schemeClr val="dk1"/>
          </a:lnRef>
          <a:fillRef idx="1">
            <a:schemeClr val="lt1"/>
          </a:fillRef>
          <a:effectRef idx="0">
            <a:schemeClr val="dk1"/>
          </a:effectRef>
          <a:fontRef idx="minor">
            <a:schemeClr val="dk1"/>
          </a:fontRef>
        </p:style>
        <p:txBody>
          <a:bodyPr/>
          <a:lstStyle/>
          <a:p>
            <a:r>
              <a:rPr lang="en-US" dirty="0" smtClean="0"/>
              <a:t>Interpret the structure of expressions</a:t>
            </a:r>
          </a:p>
          <a:p>
            <a:r>
              <a:rPr lang="en-US" dirty="0" smtClean="0">
                <a:solidFill>
                  <a:schemeClr val="accent5">
                    <a:lumMod val="75000"/>
                  </a:schemeClr>
                </a:solidFill>
              </a:rPr>
              <a:t>Perform arithmetic operations</a:t>
            </a:r>
          </a:p>
          <a:p>
            <a:r>
              <a:rPr lang="en-US" dirty="0" smtClean="0"/>
              <a:t>Create equations that describe numbers or relationships</a:t>
            </a:r>
          </a:p>
          <a:p>
            <a:r>
              <a:rPr lang="en-US" dirty="0" smtClean="0">
                <a:solidFill>
                  <a:schemeClr val="accent5">
                    <a:lumMod val="75000"/>
                  </a:schemeClr>
                </a:solidFill>
              </a:rPr>
              <a:t>Understand solving equations as a process of reasoning and explain the reasoning</a:t>
            </a:r>
          </a:p>
          <a:p>
            <a:pPr>
              <a:buNone/>
            </a:pPr>
            <a:endParaRPr lang="en-US" dirty="0"/>
          </a:p>
        </p:txBody>
      </p:sp>
      <p:sp>
        <p:nvSpPr>
          <p:cNvPr id="6" name="Content Placeholder 5"/>
          <p:cNvSpPr>
            <a:spLocks noGrp="1"/>
          </p:cNvSpPr>
          <p:nvPr>
            <p:ph sz="quarter" idx="4"/>
          </p:nvPr>
        </p:nvSpPr>
        <p:spPr>
          <a:xfrm>
            <a:off x="4800600" y="1600200"/>
            <a:ext cx="4023360" cy="4572000"/>
          </a:xfrm>
        </p:spPr>
        <p:style>
          <a:lnRef idx="2">
            <a:schemeClr val="dk1"/>
          </a:lnRef>
          <a:fillRef idx="1">
            <a:schemeClr val="lt1"/>
          </a:fillRef>
          <a:effectRef idx="0">
            <a:schemeClr val="dk1"/>
          </a:effectRef>
          <a:fontRef idx="minor">
            <a:schemeClr val="dk1"/>
          </a:fontRef>
        </p:style>
        <p:txBody>
          <a:bodyPr/>
          <a:lstStyle/>
          <a:p>
            <a:r>
              <a:rPr lang="en-US" dirty="0" smtClean="0"/>
              <a:t>Solve equations and inequalities in one variable </a:t>
            </a:r>
          </a:p>
          <a:p>
            <a:r>
              <a:rPr lang="en-US" dirty="0" smtClean="0">
                <a:solidFill>
                  <a:schemeClr val="accent5">
                    <a:lumMod val="75000"/>
                  </a:schemeClr>
                </a:solidFill>
              </a:rPr>
              <a:t>Represent and solve equations and inequalities graphically</a:t>
            </a:r>
          </a:p>
          <a:p>
            <a:r>
              <a:rPr lang="en-US" dirty="0" smtClean="0"/>
              <a:t>Understand the concept of a function and use function notation</a:t>
            </a:r>
          </a:p>
          <a:p>
            <a:r>
              <a:rPr lang="en-US" dirty="0" smtClean="0">
                <a:solidFill>
                  <a:schemeClr val="accent5">
                    <a:lumMod val="75000"/>
                  </a:schemeClr>
                </a:solidFill>
              </a:rPr>
              <a:t>Interpret functions that arise in applications in terms of context</a:t>
            </a:r>
            <a:endParaRPr lang="en-US" dirty="0">
              <a:solidFill>
                <a:schemeClr val="accent5">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457200"/>
            <a:ext cx="2518638"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RIGOR</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990600" y="1447800"/>
            <a:ext cx="7848600" cy="3447098"/>
          </a:xfrm>
          <a:prstGeom prst="rect">
            <a:avLst/>
          </a:prstGeom>
          <a:noFill/>
        </p:spPr>
        <p:txBody>
          <a:bodyPr wrap="square" rtlCol="0">
            <a:spAutoFit/>
          </a:bodyPr>
          <a:lstStyle/>
          <a:p>
            <a:pPr algn="ctr"/>
            <a:r>
              <a:rPr lang="en-US" sz="4000" b="1" i="1" dirty="0" smtClean="0">
                <a:solidFill>
                  <a:schemeClr val="accent2">
                    <a:lumMod val="50000"/>
                  </a:schemeClr>
                </a:solidFill>
              </a:rPr>
              <a:t>3 Aspects of Rigor</a:t>
            </a:r>
          </a:p>
          <a:p>
            <a:endParaRPr lang="en-US" sz="4000" b="1" dirty="0"/>
          </a:p>
          <a:p>
            <a:pPr>
              <a:buFont typeface="Arial" pitchFamily="34" charset="0"/>
              <a:buChar char="•"/>
            </a:pPr>
            <a:r>
              <a:rPr lang="en-US" sz="4000" b="1" dirty="0" smtClean="0"/>
              <a:t>Conceptual Understanding</a:t>
            </a:r>
          </a:p>
          <a:p>
            <a:pPr>
              <a:buFont typeface="Arial" pitchFamily="34" charset="0"/>
              <a:buChar char="•"/>
            </a:pPr>
            <a:r>
              <a:rPr lang="en-US" sz="4000" b="1" dirty="0" smtClean="0">
                <a:solidFill>
                  <a:schemeClr val="accent2">
                    <a:lumMod val="50000"/>
                  </a:schemeClr>
                </a:solidFill>
              </a:rPr>
              <a:t>Procedural Skill and Fluency</a:t>
            </a:r>
          </a:p>
          <a:p>
            <a:pPr>
              <a:buFont typeface="Arial" pitchFamily="34" charset="0"/>
              <a:buChar char="•"/>
            </a:pPr>
            <a:r>
              <a:rPr lang="en-US" sz="4000" b="1" dirty="0" smtClean="0"/>
              <a:t>Applications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English Language Arts</a:t>
            </a:r>
            <a:endParaRPr lang="en-US" dirty="0"/>
          </a:p>
        </p:txBody>
      </p:sp>
      <p:pic>
        <p:nvPicPr>
          <p:cNvPr id="1026" name="Picture 2" descr="C:\Users\jjenkins\AppData\Local\Microsoft\Windows\Temporary Internet Files\Content.IE5\7CRPSX6R\MP900443608[1].jpg"/>
          <p:cNvPicPr>
            <a:picLocks noChangeAspect="1" noChangeArrowheads="1"/>
          </p:cNvPicPr>
          <p:nvPr/>
        </p:nvPicPr>
        <p:blipFill>
          <a:blip r:embed="rId2" cstate="print"/>
          <a:srcRect/>
          <a:stretch>
            <a:fillRect/>
          </a:stretch>
        </p:blipFill>
        <p:spPr bwMode="auto">
          <a:xfrm>
            <a:off x="5334000" y="3147266"/>
            <a:ext cx="3581400" cy="2383382"/>
          </a:xfrm>
          <a:prstGeom prst="rect">
            <a:avLst/>
          </a:prstGeom>
          <a:noFill/>
        </p:spPr>
      </p:pic>
      <p:pic>
        <p:nvPicPr>
          <p:cNvPr id="1027" name="Picture 3" descr="C:\Users\jjenkins\AppData\Local\Microsoft\Windows\Temporary Internet Files\Content.IE5\3JIHDTBU\MP900442301[1].jpg"/>
          <p:cNvPicPr>
            <a:picLocks noChangeAspect="1" noChangeArrowheads="1"/>
          </p:cNvPicPr>
          <p:nvPr/>
        </p:nvPicPr>
        <p:blipFill>
          <a:blip r:embed="rId3" cstate="print"/>
          <a:srcRect/>
          <a:stretch>
            <a:fillRect/>
          </a:stretch>
        </p:blipFill>
        <p:spPr bwMode="auto">
          <a:xfrm>
            <a:off x="2514600" y="1447800"/>
            <a:ext cx="3771900" cy="2514600"/>
          </a:xfrm>
          <a:prstGeom prst="rect">
            <a:avLst/>
          </a:prstGeom>
          <a:noFill/>
        </p:spPr>
      </p:pic>
      <p:pic>
        <p:nvPicPr>
          <p:cNvPr id="1028" name="Picture 4" descr="C:\Users\jjenkins\AppData\Local\Microsoft\Windows\Temporary Internet Files\Content.IE5\7CRPSX6R\MP900427825[1].jpg"/>
          <p:cNvPicPr>
            <a:picLocks noChangeAspect="1" noChangeArrowheads="1"/>
          </p:cNvPicPr>
          <p:nvPr/>
        </p:nvPicPr>
        <p:blipFill>
          <a:blip r:embed="rId4" cstate="print"/>
          <a:srcRect/>
          <a:stretch>
            <a:fillRect/>
          </a:stretch>
        </p:blipFill>
        <p:spPr bwMode="auto">
          <a:xfrm>
            <a:off x="754559" y="3771230"/>
            <a:ext cx="3436442" cy="308676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ommunications,icons,office supplies,pens,PresentationPro,transparents,backgrounds,web elements,writings"/>
          <p:cNvPicPr>
            <a:picLocks noChangeAspect="1" noChangeArrowheads="1"/>
          </p:cNvPicPr>
          <p:nvPr/>
        </p:nvPicPr>
        <p:blipFill>
          <a:blip r:embed="rId3" cstate="print"/>
          <a:srcRect/>
          <a:stretch>
            <a:fillRect/>
          </a:stretch>
        </p:blipFill>
        <p:spPr bwMode="auto">
          <a:xfrm>
            <a:off x="5715000" y="0"/>
            <a:ext cx="2362200" cy="2362200"/>
          </a:xfrm>
          <a:prstGeom prst="rect">
            <a:avLst/>
          </a:prstGeom>
          <a:noFill/>
          <a:ln w="9525">
            <a:noFill/>
            <a:miter lim="800000"/>
            <a:headEnd/>
            <a:tailEnd/>
          </a:ln>
        </p:spPr>
      </p:pic>
      <p:sp>
        <p:nvSpPr>
          <p:cNvPr id="17411" name="Slide Number Placeholder 2"/>
          <p:cNvSpPr>
            <a:spLocks noGrp="1"/>
          </p:cNvSpPr>
          <p:nvPr>
            <p:ph type="sldNum" sz="quarter" idx="10"/>
          </p:nvPr>
        </p:nvSpPr>
        <p:spPr>
          <a:noFill/>
        </p:spPr>
        <p:txBody>
          <a:bodyPr/>
          <a:lstStyle/>
          <a:p>
            <a:fld id="{EDD452A4-3E09-4926-B8A9-FF4DE9D3B7AC}" type="slidenum">
              <a:rPr lang="en-US" smtClean="0">
                <a:latin typeface="Book Antiqua" pitchFamily="18" charset="0"/>
                <a:ea typeface="ＭＳ Ｐゴシック" pitchFamily="34" charset="-128"/>
              </a:rPr>
              <a:pPr/>
              <a:t>19</a:t>
            </a:fld>
            <a:endParaRPr lang="en-US" smtClean="0">
              <a:latin typeface="Book Antiqua" pitchFamily="18" charset="0"/>
              <a:ea typeface="ＭＳ Ｐゴシック" pitchFamily="34" charset="-128"/>
            </a:endParaRPr>
          </a:p>
        </p:txBody>
      </p:sp>
      <p:sp>
        <p:nvSpPr>
          <p:cNvPr id="17412" name="Title 1"/>
          <p:cNvSpPr>
            <a:spLocks noGrp="1"/>
          </p:cNvSpPr>
          <p:nvPr>
            <p:ph type="title" idx="4294967295"/>
          </p:nvPr>
        </p:nvSpPr>
        <p:spPr>
          <a:xfrm>
            <a:off x="685800" y="609600"/>
            <a:ext cx="5486400" cy="1081088"/>
          </a:xfrm>
        </p:spPr>
        <p:txBody>
          <a:bodyPr>
            <a:normAutofit fontScale="90000"/>
          </a:bodyPr>
          <a:lstStyle/>
          <a:p>
            <a:pPr algn="ctr"/>
            <a:r>
              <a:rPr lang="en-US" b="1" smtClean="0">
                <a:solidFill>
                  <a:srgbClr val="4F7B31"/>
                </a:solidFill>
                <a:ea typeface="ＭＳ Ｐゴシック" pitchFamily="34" charset="-128"/>
              </a:rPr>
              <a:t>Overview of the </a:t>
            </a:r>
            <a:r>
              <a:rPr lang="en-US" b="1" smtClean="0">
                <a:ea typeface="ＭＳ Ｐゴシック" pitchFamily="34" charset="-128"/>
              </a:rPr>
              <a:t/>
            </a:r>
            <a:br>
              <a:rPr lang="en-US" b="1" smtClean="0">
                <a:ea typeface="ＭＳ Ｐゴシック" pitchFamily="34" charset="-128"/>
              </a:rPr>
            </a:br>
            <a:r>
              <a:rPr lang="en-US" b="1" smtClean="0">
                <a:solidFill>
                  <a:srgbClr val="4F7B31"/>
                </a:solidFill>
                <a:ea typeface="ＭＳ Ｐゴシック" pitchFamily="34" charset="-128"/>
              </a:rPr>
              <a:t>Writing</a:t>
            </a:r>
            <a:r>
              <a:rPr lang="en-US" b="1" smtClean="0">
                <a:ea typeface="ＭＳ Ｐゴシック" pitchFamily="34" charset="-128"/>
              </a:rPr>
              <a:t> </a:t>
            </a:r>
            <a:r>
              <a:rPr lang="en-US" b="1" smtClean="0">
                <a:solidFill>
                  <a:srgbClr val="4F7B31"/>
                </a:solidFill>
                <a:ea typeface="ＭＳ Ｐゴシック" pitchFamily="34" charset="-128"/>
              </a:rPr>
              <a:t>Standards</a:t>
            </a:r>
          </a:p>
        </p:txBody>
      </p:sp>
      <p:sp>
        <p:nvSpPr>
          <p:cNvPr id="6" name="TextBox 5"/>
          <p:cNvSpPr txBox="1"/>
          <p:nvPr/>
        </p:nvSpPr>
        <p:spPr>
          <a:xfrm>
            <a:off x="914400" y="2286000"/>
            <a:ext cx="7010400" cy="1570038"/>
          </a:xfrm>
          <a:prstGeom prst="rect">
            <a:avLst/>
          </a:prstGeom>
          <a:solidFill>
            <a:schemeClr val="bg1"/>
          </a:solidFill>
        </p:spPr>
        <p:txBody>
          <a:bodyPr>
            <a:spAutoFit/>
          </a:bodyPr>
          <a:lstStyle/>
          <a:p>
            <a:pPr algn="ctr">
              <a:defRPr/>
            </a:pPr>
            <a:r>
              <a:rPr lang="en-US" sz="3200" dirty="0">
                <a:latin typeface="+mn-lt"/>
              </a:rPr>
              <a:t>What do you think are the big ideas or themes in the CCSS writing standards?</a:t>
            </a:r>
          </a:p>
        </p:txBody>
      </p:sp>
      <p:pic>
        <p:nvPicPr>
          <p:cNvPr id="17414" name="Picture 9"/>
          <p:cNvPicPr>
            <a:picLocks noChangeAspect="1" noChangeArrowheads="1"/>
          </p:cNvPicPr>
          <p:nvPr/>
        </p:nvPicPr>
        <p:blipFill>
          <a:blip r:embed="rId4" cstate="print"/>
          <a:srcRect/>
          <a:stretch>
            <a:fillRect/>
          </a:stretch>
        </p:blipFill>
        <p:spPr bwMode="auto">
          <a:xfrm>
            <a:off x="2895600" y="4191000"/>
            <a:ext cx="3105150" cy="2057400"/>
          </a:xfrm>
          <a:prstGeom prst="rect">
            <a:avLst/>
          </a:prstGeom>
          <a:noFill/>
          <a:ln w="9525">
            <a:noFill/>
            <a:miter lim="800000"/>
            <a:headEnd/>
            <a:tailEnd/>
          </a:ln>
        </p:spPr>
      </p:pic>
      <p:sp>
        <p:nvSpPr>
          <p:cNvPr id="17413" name="Content Placeholder 4"/>
          <p:cNvSpPr>
            <a:spLocks noGrp="1"/>
          </p:cNvSpPr>
          <p:nvPr>
            <p:ph idx="4294967295"/>
          </p:nvPr>
        </p:nvSpPr>
        <p:spPr>
          <a:xfrm>
            <a:off x="188913" y="1828800"/>
            <a:ext cx="8955087" cy="4800600"/>
          </a:xfrm>
          <a:solidFill>
            <a:schemeClr val="bg1"/>
          </a:solidFill>
        </p:spPr>
        <p:txBody>
          <a:bodyPr/>
          <a:lstStyle/>
          <a:p>
            <a:pPr marL="401638" lvl="1" indent="-287338">
              <a:spcBef>
                <a:spcPct val="0"/>
              </a:spcBef>
              <a:spcAft>
                <a:spcPts val="600"/>
              </a:spcAft>
            </a:pPr>
            <a:r>
              <a:rPr lang="en-US" sz="2400" smtClean="0">
                <a:ea typeface="ＭＳ Ｐゴシック" pitchFamily="34" charset="-128"/>
              </a:rPr>
              <a:t>Expect students to compose arguments and opinions, informative/explanatory pieces, and narrative texts </a:t>
            </a:r>
            <a:r>
              <a:rPr lang="en-US" sz="2400" smtClean="0">
                <a:solidFill>
                  <a:srgbClr val="2B2B85"/>
                </a:solidFill>
                <a:ea typeface="ＭＳ Ｐゴシック" pitchFamily="34" charset="-128"/>
              </a:rPr>
              <a:t>based upon sources</a:t>
            </a:r>
          </a:p>
          <a:p>
            <a:pPr marL="401638" lvl="1" indent="-287338">
              <a:spcBef>
                <a:spcPts val="600"/>
              </a:spcBef>
              <a:spcAft>
                <a:spcPts val="600"/>
              </a:spcAft>
            </a:pPr>
            <a:r>
              <a:rPr lang="en-US" sz="2400" smtClean="0">
                <a:ea typeface="ＭＳ Ｐゴシック" pitchFamily="34" charset="-128"/>
              </a:rPr>
              <a:t>Focus on analytic writing and the use of </a:t>
            </a:r>
            <a:r>
              <a:rPr lang="en-US" sz="2400" smtClean="0">
                <a:solidFill>
                  <a:srgbClr val="2B2B85"/>
                </a:solidFill>
                <a:ea typeface="ＭＳ Ｐゴシック" pitchFamily="34" charset="-128"/>
              </a:rPr>
              <a:t>reason and evidence</a:t>
            </a:r>
          </a:p>
          <a:p>
            <a:pPr marL="401638" lvl="1" indent="-287338">
              <a:spcBef>
                <a:spcPts val="600"/>
              </a:spcBef>
              <a:spcAft>
                <a:spcPts val="600"/>
              </a:spcAft>
            </a:pPr>
            <a:r>
              <a:rPr lang="en-US" sz="2400" smtClean="0">
                <a:ea typeface="ＭＳ Ｐゴシック" pitchFamily="34" charset="-128"/>
              </a:rPr>
              <a:t>Emphasize ability to conduct research – short projects and sustained inquiry</a:t>
            </a:r>
          </a:p>
          <a:p>
            <a:pPr marL="401638" lvl="1" indent="-287338">
              <a:spcBef>
                <a:spcPts val="600"/>
              </a:spcBef>
              <a:spcAft>
                <a:spcPts val="600"/>
              </a:spcAft>
            </a:pPr>
            <a:r>
              <a:rPr lang="en-US" sz="2400" smtClean="0">
                <a:ea typeface="ＭＳ Ｐゴシック" pitchFamily="34" charset="-128"/>
              </a:rPr>
              <a:t>Require students to incorporate technology as they create, refine, and collaborate on writing</a:t>
            </a:r>
          </a:p>
          <a:p>
            <a:pPr marL="401638" lvl="1" indent="-287338">
              <a:spcBef>
                <a:spcPts val="600"/>
              </a:spcBef>
              <a:spcAft>
                <a:spcPts val="600"/>
              </a:spcAft>
            </a:pPr>
            <a:r>
              <a:rPr lang="en-US" sz="2400" smtClean="0">
                <a:ea typeface="ＭＳ Ｐゴシック" pitchFamily="34" charset="-128"/>
              </a:rPr>
              <a:t>Expect students to meet each year’s grade-specific standards and retain or further develop skills and understandings mastered during the preceding grades</a:t>
            </a:r>
          </a:p>
          <a:p>
            <a:endParaRPr lang="en-US" sz="2000" smtClean="0">
              <a:ea typeface="ＭＳ Ｐゴシック" pitchFamily="34" charset="-128"/>
            </a:endParaRPr>
          </a:p>
        </p:txBody>
      </p:sp>
    </p:spTree>
  </p:cSld>
  <p:clrMapOvr>
    <a:masterClrMapping/>
  </p:clrMapOvr>
  <p:transition xmlns:p14="http://schemas.microsoft.com/office/powerpoint/2010/main" spd="med" advClick="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bg/>
                                          </p:spTgt>
                                        </p:tgtEl>
                                        <p:attrNameLst>
                                          <p:attrName>style.visibility</p:attrName>
                                        </p:attrNameLst>
                                      </p:cBhvr>
                                      <p:to>
                                        <p:strVal val="visible"/>
                                      </p:to>
                                    </p:set>
                                    <p:animEffect transition="in" filter="dissolve">
                                      <p:cBhvr>
                                        <p:cTn id="7" dur="500"/>
                                        <p:tgtEl>
                                          <p:spTgt spid="1741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13">
                                            <p:txEl>
                                              <p:pRg st="0" end="0"/>
                                            </p:txEl>
                                          </p:spTgt>
                                        </p:tgtEl>
                                        <p:attrNameLst>
                                          <p:attrName>style.visibility</p:attrName>
                                        </p:attrNameLst>
                                      </p:cBhvr>
                                      <p:to>
                                        <p:strVal val="visible"/>
                                      </p:to>
                                    </p:set>
                                    <p:animEffect transition="in" filter="dissolve">
                                      <p:cBhvr>
                                        <p:cTn id="10" dur="500"/>
                                        <p:tgtEl>
                                          <p:spTgt spid="1741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413">
                                            <p:txEl>
                                              <p:pRg st="1" end="1"/>
                                            </p:txEl>
                                          </p:spTgt>
                                        </p:tgtEl>
                                        <p:attrNameLst>
                                          <p:attrName>style.visibility</p:attrName>
                                        </p:attrNameLst>
                                      </p:cBhvr>
                                      <p:to>
                                        <p:strVal val="visible"/>
                                      </p:to>
                                    </p:set>
                                    <p:animEffect transition="in" filter="dissolve">
                                      <p:cBhvr>
                                        <p:cTn id="13" dur="500"/>
                                        <p:tgtEl>
                                          <p:spTgt spid="1741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413">
                                            <p:txEl>
                                              <p:pRg st="2" end="2"/>
                                            </p:txEl>
                                          </p:spTgt>
                                        </p:tgtEl>
                                        <p:attrNameLst>
                                          <p:attrName>style.visibility</p:attrName>
                                        </p:attrNameLst>
                                      </p:cBhvr>
                                      <p:to>
                                        <p:strVal val="visible"/>
                                      </p:to>
                                    </p:set>
                                    <p:animEffect transition="in" filter="dissolve">
                                      <p:cBhvr>
                                        <p:cTn id="16" dur="500"/>
                                        <p:tgtEl>
                                          <p:spTgt spid="1741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413">
                                            <p:txEl>
                                              <p:pRg st="3" end="3"/>
                                            </p:txEl>
                                          </p:spTgt>
                                        </p:tgtEl>
                                        <p:attrNameLst>
                                          <p:attrName>style.visibility</p:attrName>
                                        </p:attrNameLst>
                                      </p:cBhvr>
                                      <p:to>
                                        <p:strVal val="visible"/>
                                      </p:to>
                                    </p:set>
                                    <p:animEffect transition="in" filter="dissolve">
                                      <p:cBhvr>
                                        <p:cTn id="19" dur="500"/>
                                        <p:tgtEl>
                                          <p:spTgt spid="1741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13">
                                            <p:txEl>
                                              <p:pRg st="4" end="4"/>
                                            </p:txEl>
                                          </p:spTgt>
                                        </p:tgtEl>
                                        <p:attrNameLst>
                                          <p:attrName>style.visibility</p:attrName>
                                        </p:attrNameLst>
                                      </p:cBhvr>
                                      <p:to>
                                        <p:strVal val="visible"/>
                                      </p:to>
                                    </p:set>
                                    <p:animEffect transition="in" filter="dissolve">
                                      <p:cBhvr>
                                        <p:cTn id="22" dur="500"/>
                                        <p:tgtEl>
                                          <p:spTgt spid="174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2133601"/>
            <a:ext cx="8229600" cy="4038600"/>
          </a:xfrm>
        </p:spPr>
        <p:txBody>
          <a:bodyPr/>
          <a:lstStyle/>
          <a:p>
            <a:r>
              <a:rPr lang="en-US" dirty="0" smtClean="0"/>
              <a:t>2010		CCSS adopted</a:t>
            </a:r>
          </a:p>
          <a:p>
            <a:r>
              <a:rPr lang="en-US" dirty="0" smtClean="0"/>
              <a:t>2011 – 14	Transition planning</a:t>
            </a:r>
          </a:p>
          <a:p>
            <a:r>
              <a:rPr lang="en-US" dirty="0" smtClean="0"/>
              <a:t>2013 – 14	Full curriculum implementation</a:t>
            </a:r>
          </a:p>
          <a:p>
            <a:r>
              <a:rPr lang="en-US" dirty="0" smtClean="0"/>
              <a:t>2011 – 14	Curriculum Writing/Resources</a:t>
            </a:r>
          </a:p>
          <a:p>
            <a:r>
              <a:rPr lang="en-US" dirty="0" smtClean="0"/>
              <a:t>2014 – 15	PARCC Assessments operational</a:t>
            </a:r>
          </a:p>
          <a:p>
            <a:pPr lvl="1">
              <a:buNone/>
            </a:pPr>
            <a:r>
              <a:rPr lang="en-US" dirty="0" smtClean="0"/>
              <a:t>				</a:t>
            </a:r>
            <a:endParaRPr lang="en-US" dirty="0"/>
          </a:p>
        </p:txBody>
      </p:sp>
      <p:pic>
        <p:nvPicPr>
          <p:cNvPr id="1027" name="Picture 3" descr="C:\Users\jjenkins\AppData\Local\Microsoft\Windows\Temporary Internet Files\Content.IE5\3JIHDTBU\MC900290290[1].wmf"/>
          <p:cNvPicPr>
            <a:picLocks noChangeAspect="1" noChangeArrowheads="1"/>
          </p:cNvPicPr>
          <p:nvPr/>
        </p:nvPicPr>
        <p:blipFill>
          <a:blip r:embed="rId2" cstate="print"/>
          <a:srcRect/>
          <a:stretch>
            <a:fillRect/>
          </a:stretch>
        </p:blipFill>
        <p:spPr bwMode="auto">
          <a:xfrm>
            <a:off x="6705600" y="457200"/>
            <a:ext cx="1981200" cy="183030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228600"/>
            <a:ext cx="7162800" cy="1462088"/>
          </a:xfrm>
        </p:spPr>
        <p:txBody>
          <a:bodyPr>
            <a:normAutofit fontScale="90000"/>
          </a:bodyPr>
          <a:lstStyle/>
          <a:p>
            <a:pPr algn="ctr" eaLnBrk="1" hangingPunct="1"/>
            <a:r>
              <a:rPr lang="en-US" b="1" smtClean="0">
                <a:solidFill>
                  <a:srgbClr val="2B2B85"/>
                </a:solidFill>
                <a:ea typeface="ＭＳ Ｐゴシック" pitchFamily="34" charset="-128"/>
              </a:rPr>
              <a:t>Common Core State Standards</a:t>
            </a:r>
            <a:r>
              <a:rPr lang="en-US" smtClean="0">
                <a:ea typeface="ＭＳ Ｐゴシック" pitchFamily="34" charset="-128"/>
              </a:rPr>
              <a:t/>
            </a:r>
            <a:br>
              <a:rPr lang="en-US" smtClean="0">
                <a:ea typeface="ＭＳ Ｐゴシック" pitchFamily="34" charset="-128"/>
              </a:rPr>
            </a:br>
            <a:r>
              <a:rPr lang="en-US" b="1" smtClean="0">
                <a:solidFill>
                  <a:srgbClr val="4F7B31"/>
                </a:solidFill>
                <a:ea typeface="ＭＳ Ｐゴシック" pitchFamily="34" charset="-128"/>
              </a:rPr>
              <a:t>An</a:t>
            </a:r>
            <a:r>
              <a:rPr lang="en-US" smtClean="0">
                <a:ea typeface="ＭＳ Ｐゴシック" pitchFamily="34" charset="-128"/>
              </a:rPr>
              <a:t> </a:t>
            </a:r>
            <a:r>
              <a:rPr lang="en-US" b="1" smtClean="0">
                <a:solidFill>
                  <a:srgbClr val="4F7B31"/>
                </a:solidFill>
                <a:ea typeface="ＭＳ Ｐゴシック" pitchFamily="34" charset="-128"/>
              </a:rPr>
              <a:t>Instructional Shift in Writing </a:t>
            </a:r>
          </a:p>
        </p:txBody>
      </p:sp>
      <p:sp>
        <p:nvSpPr>
          <p:cNvPr id="24579" name="Rectangle 3"/>
          <p:cNvSpPr>
            <a:spLocks noGrp="1" noChangeArrowheads="1"/>
          </p:cNvSpPr>
          <p:nvPr>
            <p:ph type="body" idx="1"/>
          </p:nvPr>
        </p:nvSpPr>
        <p:spPr>
          <a:xfrm>
            <a:off x="457200" y="2133600"/>
            <a:ext cx="8421688" cy="3048000"/>
          </a:xfrm>
        </p:spPr>
        <p:txBody>
          <a:bodyPr/>
          <a:lstStyle/>
          <a:p>
            <a:pPr indent="0" eaLnBrk="1" hangingPunct="1">
              <a:buClr>
                <a:srgbClr val="4F7B31"/>
              </a:buClr>
              <a:buFont typeface="Wingdings" pitchFamily="2" charset="2"/>
              <a:buNone/>
            </a:pPr>
            <a:r>
              <a:rPr lang="en-US" sz="2400" b="1" smtClean="0">
                <a:solidFill>
                  <a:srgbClr val="3A5A24"/>
                </a:solidFill>
                <a:ea typeface="ＭＳ Ｐゴシック" pitchFamily="34" charset="-128"/>
              </a:rPr>
              <a:t>Analytic Writing by Writing to Sources and Writing Using Sources</a:t>
            </a:r>
            <a:r>
              <a:rPr lang="en-US" sz="2400" smtClean="0">
                <a:ea typeface="ＭＳ Ｐゴシック" pitchFamily="34" charset="-128"/>
              </a:rPr>
              <a:t>—student writing (argument, informational, narrative) is in response to text, rather than de-contextualized writing prompts.</a:t>
            </a:r>
            <a:r>
              <a:rPr lang="en-US" sz="2400" b="1" smtClean="0">
                <a:ea typeface="ＭＳ Ｐゴシック" pitchFamily="34" charset="-128"/>
              </a:rPr>
              <a:t> </a:t>
            </a:r>
            <a:r>
              <a:rPr lang="en-US" sz="2400" smtClean="0">
                <a:ea typeface="ＭＳ Ｐゴシック" pitchFamily="34" charset="-128"/>
              </a:rPr>
              <a:t>Students stay grounded in the text, responding to high quality text-dependent questions with evidence-based written responses.</a:t>
            </a:r>
          </a:p>
        </p:txBody>
      </p:sp>
      <p:pic>
        <p:nvPicPr>
          <p:cNvPr id="4" name="Picture 5" descr="C:\Users\croe\AppData\Local\Microsoft\Windows\Temporary Internet Files\Content.IE5\6ROCKPEI\MP900442319[1].jpg"/>
          <p:cNvPicPr>
            <a:picLocks noChangeAspect="1" noChangeArrowheads="1"/>
          </p:cNvPicPr>
          <p:nvPr/>
        </p:nvPicPr>
        <p:blipFill>
          <a:blip r:embed="rId3" cstate="print"/>
          <a:srcRect/>
          <a:stretch>
            <a:fillRect/>
          </a:stretch>
        </p:blipFill>
        <p:spPr bwMode="auto">
          <a:xfrm>
            <a:off x="3505200" y="4724400"/>
            <a:ext cx="2255520" cy="1503680"/>
          </a:xfrm>
          <a:prstGeom prst="rect">
            <a:avLst/>
          </a:prstGeom>
          <a:noFill/>
          <a:effectLst>
            <a:softEdge rad="1270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0600" y="228600"/>
            <a:ext cx="6850063" cy="1462088"/>
          </a:xfrm>
        </p:spPr>
        <p:txBody>
          <a:bodyPr>
            <a:normAutofit fontScale="90000"/>
          </a:bodyPr>
          <a:lstStyle/>
          <a:p>
            <a:pPr algn="ctr"/>
            <a:r>
              <a:rPr lang="en-US" b="1" smtClean="0">
                <a:solidFill>
                  <a:srgbClr val="4F7B31"/>
                </a:solidFill>
                <a:ea typeface="ＭＳ Ｐゴシック" pitchFamily="34" charset="-128"/>
              </a:rPr>
              <a:t>The Adventures of Tom Sawyer</a:t>
            </a:r>
            <a:br>
              <a:rPr lang="en-US" b="1" smtClean="0">
                <a:solidFill>
                  <a:srgbClr val="4F7B31"/>
                </a:solidFill>
                <a:ea typeface="ＭＳ Ｐゴシック" pitchFamily="34" charset="-128"/>
              </a:rPr>
            </a:br>
            <a:r>
              <a:rPr lang="en-US" sz="2800" b="1" smtClean="0">
                <a:solidFill>
                  <a:srgbClr val="4F7B31"/>
                </a:solidFill>
                <a:ea typeface="ＭＳ Ｐゴシック" pitchFamily="34" charset="-128"/>
              </a:rPr>
              <a:t>by Mark Twain</a:t>
            </a:r>
            <a:endParaRPr lang="en-US" b="1" smtClean="0">
              <a:solidFill>
                <a:srgbClr val="4F7B31"/>
              </a:solidFill>
              <a:ea typeface="ＭＳ Ｐゴシック" pitchFamily="34" charset="-128"/>
            </a:endParaRPr>
          </a:p>
        </p:txBody>
      </p:sp>
      <p:sp>
        <p:nvSpPr>
          <p:cNvPr id="7" name="Rectangle 6"/>
          <p:cNvSpPr/>
          <p:nvPr/>
        </p:nvSpPr>
        <p:spPr>
          <a:xfrm>
            <a:off x="381000" y="2286000"/>
            <a:ext cx="7543800" cy="3694113"/>
          </a:xfrm>
          <a:prstGeom prst="rect">
            <a:avLst/>
          </a:prstGeom>
        </p:spPr>
        <p:txBody>
          <a:bodyPr>
            <a:spAutoFit/>
          </a:bodyPr>
          <a:lstStyle/>
          <a:p>
            <a:pPr>
              <a:defRPr/>
            </a:pPr>
            <a:r>
              <a:rPr lang="en-US" sz="2600" dirty="0">
                <a:latin typeface="+mn-lt"/>
                <a:ea typeface="+mn-ea"/>
              </a:rPr>
              <a:t>Tom and Huck discuss different </a:t>
            </a:r>
          </a:p>
          <a:p>
            <a:pPr>
              <a:defRPr/>
            </a:pPr>
            <a:r>
              <a:rPr lang="en-US" sz="2600" dirty="0">
                <a:latin typeface="+mn-lt"/>
                <a:ea typeface="+mn-ea"/>
              </a:rPr>
              <a:t>methods of removing warts, such as </a:t>
            </a:r>
          </a:p>
          <a:p>
            <a:pPr>
              <a:defRPr/>
            </a:pPr>
            <a:r>
              <a:rPr lang="en-US" sz="2600" dirty="0">
                <a:latin typeface="+mn-lt"/>
                <a:ea typeface="+mn-ea"/>
              </a:rPr>
              <a:t>saying charms and using dead cats </a:t>
            </a:r>
          </a:p>
          <a:p>
            <a:pPr>
              <a:defRPr/>
            </a:pPr>
            <a:r>
              <a:rPr lang="en-US" sz="2600" dirty="0">
                <a:latin typeface="+mn-lt"/>
                <a:ea typeface="+mn-ea"/>
              </a:rPr>
              <a:t>and frogs.  They speak in the dialect of </a:t>
            </a:r>
          </a:p>
          <a:p>
            <a:pPr>
              <a:defRPr/>
            </a:pPr>
            <a:r>
              <a:rPr lang="en-US" sz="2600" dirty="0">
                <a:latin typeface="+mn-lt"/>
                <a:ea typeface="+mn-ea"/>
              </a:rPr>
              <a:t>their time period.  Devise your own charm to </a:t>
            </a:r>
          </a:p>
          <a:p>
            <a:pPr>
              <a:defRPr/>
            </a:pPr>
            <a:r>
              <a:rPr lang="en-US" sz="2600" dirty="0">
                <a:latin typeface="+mn-lt"/>
                <a:ea typeface="+mn-ea"/>
              </a:rPr>
              <a:t>remove warts. Use cultural ideas or artifacts from today that could be used in the charm. Develop a method that would incorporate items and dialect from today. </a:t>
            </a:r>
          </a:p>
        </p:txBody>
      </p:sp>
      <p:pic>
        <p:nvPicPr>
          <p:cNvPr id="103426" name="Picture 2" descr="http://www.carolinaarts.com/107gvillemus-nrockwell.jpg"/>
          <p:cNvPicPr>
            <a:picLocks noChangeAspect="1" noChangeArrowheads="1"/>
          </p:cNvPicPr>
          <p:nvPr/>
        </p:nvPicPr>
        <p:blipFill>
          <a:blip r:embed="rId3" cstate="print"/>
          <a:srcRect/>
          <a:stretch>
            <a:fillRect/>
          </a:stretch>
        </p:blipFill>
        <p:spPr bwMode="auto">
          <a:xfrm>
            <a:off x="6248400" y="1219200"/>
            <a:ext cx="2574095" cy="2667000"/>
          </a:xfrm>
          <a:prstGeom prst="rect">
            <a:avLst/>
          </a:prstGeom>
          <a:noFill/>
          <a:effectLst>
            <a:softEdge rad="1270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95400" y="152400"/>
            <a:ext cx="6850063" cy="1462088"/>
          </a:xfrm>
        </p:spPr>
        <p:txBody>
          <a:bodyPr>
            <a:normAutofit fontScale="90000"/>
          </a:bodyPr>
          <a:lstStyle/>
          <a:p>
            <a:pPr algn="ctr"/>
            <a:r>
              <a:rPr lang="en-US" b="1" smtClean="0">
                <a:solidFill>
                  <a:srgbClr val="4F7B31"/>
                </a:solidFill>
                <a:ea typeface="ＭＳ Ｐゴシック" pitchFamily="34" charset="-128"/>
              </a:rPr>
              <a:t>The Adventures of Tom Sawyer</a:t>
            </a:r>
            <a:br>
              <a:rPr lang="en-US" b="1" smtClean="0">
                <a:solidFill>
                  <a:srgbClr val="4F7B31"/>
                </a:solidFill>
                <a:ea typeface="ＭＳ Ｐゴシック" pitchFamily="34" charset="-128"/>
              </a:rPr>
            </a:br>
            <a:r>
              <a:rPr lang="en-US" sz="2800" b="1" smtClean="0">
                <a:solidFill>
                  <a:srgbClr val="4F7B31"/>
                </a:solidFill>
                <a:ea typeface="ＭＳ Ｐゴシック" pitchFamily="34" charset="-128"/>
              </a:rPr>
              <a:t>by Mark Twain</a:t>
            </a:r>
          </a:p>
        </p:txBody>
      </p:sp>
      <p:sp>
        <p:nvSpPr>
          <p:cNvPr id="28675" name="Rectangle 6"/>
          <p:cNvSpPr>
            <a:spLocks noChangeArrowheads="1"/>
          </p:cNvSpPr>
          <p:nvPr/>
        </p:nvSpPr>
        <p:spPr bwMode="auto">
          <a:xfrm>
            <a:off x="685800" y="2362200"/>
            <a:ext cx="4800600" cy="3108325"/>
          </a:xfrm>
          <a:prstGeom prst="rect">
            <a:avLst/>
          </a:prstGeom>
          <a:noFill/>
          <a:ln w="9525">
            <a:noFill/>
            <a:miter lim="800000"/>
            <a:headEnd/>
            <a:tailEnd/>
          </a:ln>
        </p:spPr>
        <p:txBody>
          <a:bodyPr>
            <a:spAutoFit/>
          </a:bodyPr>
          <a:lstStyle/>
          <a:p>
            <a:r>
              <a:rPr lang="en-US" sz="2800">
                <a:latin typeface="Book Antiqua" pitchFamily="18" charset="0"/>
              </a:rPr>
              <a:t>Tom hesitates to allow Ben to paint the fence.  Explain why he hesitates.  Analyze how his word choice reflects that hesitation and the effect Tom’s hesitations have on Ben.</a:t>
            </a:r>
            <a:endParaRPr lang="en-US" sz="2600">
              <a:latin typeface="Book Antiqua" pitchFamily="18" charset="0"/>
            </a:endParaRPr>
          </a:p>
        </p:txBody>
      </p:sp>
      <p:pic>
        <p:nvPicPr>
          <p:cNvPr id="28676" name="Picture 2" descr="http://www.twainquotes.com/TWW/fence2.jpg"/>
          <p:cNvPicPr>
            <a:picLocks noChangeAspect="1" noChangeArrowheads="1"/>
          </p:cNvPicPr>
          <p:nvPr/>
        </p:nvPicPr>
        <p:blipFill>
          <a:blip r:embed="rId3" cstate="print"/>
          <a:srcRect/>
          <a:stretch>
            <a:fillRect/>
          </a:stretch>
        </p:blipFill>
        <p:spPr bwMode="auto">
          <a:xfrm>
            <a:off x="5715000" y="1905000"/>
            <a:ext cx="2919413" cy="4343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6" name="TextBox 5"/>
          <p:cNvSpPr txBox="1"/>
          <p:nvPr/>
        </p:nvSpPr>
        <p:spPr>
          <a:xfrm>
            <a:off x="609600" y="1295400"/>
            <a:ext cx="7848600" cy="1384995"/>
          </a:xfrm>
          <a:prstGeom prst="rect">
            <a:avLst/>
          </a:prstGeom>
          <a:noFill/>
        </p:spPr>
        <p:txBody>
          <a:bodyPr wrap="square" rtlCol="0">
            <a:spAutoFit/>
          </a:bodyPr>
          <a:lstStyle/>
          <a:p>
            <a:r>
              <a:rPr lang="en-US" sz="2800" dirty="0" smtClean="0"/>
              <a:t>Currently, writing is not assessed.</a:t>
            </a:r>
          </a:p>
          <a:p>
            <a:endParaRPr lang="en-US" sz="2800" dirty="0" smtClean="0"/>
          </a:p>
          <a:p>
            <a:r>
              <a:rPr lang="en-US" sz="2800" dirty="0" smtClean="0"/>
              <a:t>Common Core sample assessment item:</a:t>
            </a:r>
            <a:endParaRPr lang="en-US" sz="2800" dirty="0"/>
          </a:p>
        </p:txBody>
      </p:sp>
      <p:pic>
        <p:nvPicPr>
          <p:cNvPr id="5124" name="Picture 4"/>
          <p:cNvPicPr>
            <a:picLocks noGrp="1" noChangeAspect="1" noChangeArrowheads="1"/>
          </p:cNvPicPr>
          <p:nvPr>
            <p:ph idx="1"/>
          </p:nvPr>
        </p:nvPicPr>
        <p:blipFill>
          <a:blip r:embed="rId2" cstate="print"/>
          <a:srcRect/>
          <a:stretch>
            <a:fillRect/>
          </a:stretch>
        </p:blipFill>
        <p:spPr bwMode="auto">
          <a:xfrm>
            <a:off x="533400" y="2971800"/>
            <a:ext cx="7772400" cy="304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Expectations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143000" y="2667000"/>
            <a:ext cx="6553199" cy="3200400"/>
          </a:xfrm>
          <a:prstGeom prst="rect">
            <a:avLst/>
          </a:prstGeom>
          <a:noFill/>
          <a:ln w="9525">
            <a:noFill/>
            <a:miter lim="800000"/>
            <a:headEnd/>
            <a:tailEnd/>
          </a:ln>
        </p:spPr>
      </p:pic>
      <p:sp>
        <p:nvSpPr>
          <p:cNvPr id="5" name="TextBox 4"/>
          <p:cNvSpPr txBox="1"/>
          <p:nvPr/>
        </p:nvSpPr>
        <p:spPr>
          <a:xfrm>
            <a:off x="990600" y="1676400"/>
            <a:ext cx="6705600" cy="954107"/>
          </a:xfrm>
          <a:prstGeom prst="rect">
            <a:avLst/>
          </a:prstGeom>
          <a:noFill/>
        </p:spPr>
        <p:txBody>
          <a:bodyPr wrap="square" rtlCol="0">
            <a:spAutoFit/>
          </a:bodyPr>
          <a:lstStyle/>
          <a:p>
            <a:r>
              <a:rPr lang="en-US" sz="2800" dirty="0" smtClean="0"/>
              <a:t>In current curriculum, students use context to determine vocabulary</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914400" y="1371600"/>
            <a:ext cx="7162800" cy="4795838"/>
          </a:xfrm>
          <a:prstGeom prst="rect">
            <a:avLst/>
          </a:prstGeom>
          <a:noFill/>
          <a:ln w="9525">
            <a:noFill/>
            <a:miter lim="800000"/>
            <a:headEnd/>
            <a:tailEnd/>
          </a:ln>
        </p:spPr>
      </p:pic>
      <p:sp>
        <p:nvSpPr>
          <p:cNvPr id="3" name="TextBox 2"/>
          <p:cNvSpPr txBox="1"/>
          <p:nvPr/>
        </p:nvSpPr>
        <p:spPr>
          <a:xfrm>
            <a:off x="838200" y="228600"/>
            <a:ext cx="7239000" cy="1077218"/>
          </a:xfrm>
          <a:prstGeom prst="rect">
            <a:avLst/>
          </a:prstGeom>
          <a:noFill/>
        </p:spPr>
        <p:txBody>
          <a:bodyPr wrap="square" rtlCol="0">
            <a:spAutoFit/>
          </a:bodyPr>
          <a:lstStyle/>
          <a:p>
            <a:r>
              <a:rPr lang="en-US" sz="3200" dirty="0" smtClean="0"/>
              <a:t>In Common Core, students use context and must show evidence from text</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Text Box 18"/>
          <p:cNvSpPr txBox="1">
            <a:spLocks noChangeArrowheads="1"/>
          </p:cNvSpPr>
          <p:nvPr/>
        </p:nvSpPr>
        <p:spPr bwMode="auto">
          <a:xfrm>
            <a:off x="990600" y="1066800"/>
            <a:ext cx="51816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000000"/>
                </a:solidFill>
                <a:effectLst>
                  <a:outerShdw blurRad="38100" dist="38100" dir="2700000" algn="tl">
                    <a:srgbClr val="C0C0C0"/>
                  </a:outerShdw>
                </a:effectLst>
                <a:latin typeface="Times New Roman" charset="0"/>
              </a:rPr>
              <a:t>Close Analytic Reading</a:t>
            </a:r>
            <a:endParaRPr lang="en-US" sz="2800" b="1" dirty="0">
              <a:solidFill>
                <a:srgbClr val="000000"/>
              </a:solidFill>
              <a:effectLst>
                <a:outerShdw blurRad="38100" dist="38100" dir="2700000" algn="tl">
                  <a:srgbClr val="C0C0C0"/>
                </a:outerShdw>
              </a:effectLst>
              <a:latin typeface="Times New Roman" charset="0"/>
            </a:endParaRPr>
          </a:p>
        </p:txBody>
      </p:sp>
      <p:sp>
        <p:nvSpPr>
          <p:cNvPr id="166929" name="Text Box 6"/>
          <p:cNvSpPr txBox="1">
            <a:spLocks noChangeArrowheads="1"/>
          </p:cNvSpPr>
          <p:nvPr/>
        </p:nvSpPr>
        <p:spPr bwMode="auto">
          <a:xfrm>
            <a:off x="685800" y="1905000"/>
            <a:ext cx="8229600" cy="2392363"/>
          </a:xfrm>
          <a:prstGeom prst="rect">
            <a:avLst/>
          </a:prstGeom>
          <a:noFill/>
          <a:ln w="9525">
            <a:noFill/>
            <a:miter lim="800000"/>
            <a:headEnd/>
            <a:tailEnd/>
          </a:ln>
        </p:spPr>
        <p:txBody>
          <a:bodyPr>
            <a:spAutoFit/>
          </a:bodyPr>
          <a:lstStyle/>
          <a:p>
            <a:pPr eaLnBrk="1" hangingPunct="1">
              <a:spcBef>
                <a:spcPct val="10000"/>
              </a:spcBef>
              <a:spcAft>
                <a:spcPct val="10000"/>
              </a:spcAft>
            </a:pPr>
            <a:r>
              <a:rPr lang="en-US" sz="2800">
                <a:solidFill>
                  <a:srgbClr val="000000"/>
                </a:solidFill>
                <a:latin typeface="Times New Roman" charset="0"/>
              </a:rPr>
              <a:t>A close reading is the careful, sustained analysis of any text that focuses on significant details or patterns and that typically examines some aspect of the text’s form, craft, meanings, etc.</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                        http://owl.english.purdue.edu/owl/resource/751/01/</a:t>
            </a:r>
          </a:p>
        </p:txBody>
      </p:sp>
      <p:pic>
        <p:nvPicPr>
          <p:cNvPr id="22532" name="Picture 5" descr="MM900041016[1]"/>
          <p:cNvPicPr>
            <a:picLocks noChangeAspect="1" noChangeArrowheads="1" noCrop="1"/>
          </p:cNvPicPr>
          <p:nvPr/>
        </p:nvPicPr>
        <p:blipFill>
          <a:blip r:embed="rId3" cstate="print"/>
          <a:srcRect/>
          <a:stretch>
            <a:fillRect/>
          </a:stretch>
        </p:blipFill>
        <p:spPr bwMode="auto">
          <a:xfrm>
            <a:off x="152400" y="5619750"/>
            <a:ext cx="1143000" cy="1085850"/>
          </a:xfrm>
          <a:prstGeom prst="rect">
            <a:avLst/>
          </a:prstGeom>
          <a:noFill/>
          <a:ln w="9525">
            <a:noFill/>
            <a:miter lim="800000"/>
            <a:headEnd/>
            <a:tailEnd/>
          </a:ln>
        </p:spPr>
      </p:pic>
      <p:pic>
        <p:nvPicPr>
          <p:cNvPr id="22533" name="Picture 4" descr="MC900115918[1]"/>
          <p:cNvPicPr>
            <a:picLocks noChangeAspect="1" noChangeArrowheads="1"/>
          </p:cNvPicPr>
          <p:nvPr/>
        </p:nvPicPr>
        <p:blipFill>
          <a:blip r:embed="rId4" cstate="print"/>
          <a:srcRect/>
          <a:stretch>
            <a:fillRect/>
          </a:stretch>
        </p:blipFill>
        <p:spPr bwMode="auto">
          <a:xfrm>
            <a:off x="7777163" y="0"/>
            <a:ext cx="1366837" cy="1371600"/>
          </a:xfrm>
          <a:prstGeom prst="rect">
            <a:avLst/>
          </a:prstGeom>
          <a:noFill/>
          <a:ln w="9525">
            <a:noFill/>
            <a:miter lim="800000"/>
            <a:headEnd/>
            <a:tailEnd/>
          </a:ln>
        </p:spPr>
      </p:pic>
      <p:sp>
        <p:nvSpPr>
          <p:cNvPr id="22535" name="Date Placeholder 3"/>
          <p:cNvSpPr txBox="1">
            <a:spLocks noGrp="1"/>
          </p:cNvSpPr>
          <p:nvPr/>
        </p:nvSpPr>
        <p:spPr bwMode="auto">
          <a:xfrm>
            <a:off x="76200" y="6626225"/>
            <a:ext cx="2133600" cy="231775"/>
          </a:xfrm>
          <a:prstGeom prst="rect">
            <a:avLst/>
          </a:prstGeom>
          <a:noFill/>
          <a:ln w="9525">
            <a:noFill/>
            <a:miter lim="800000"/>
            <a:headEnd/>
            <a:tailEnd/>
          </a:ln>
        </p:spPr>
        <p:txBody>
          <a:bodyPr/>
          <a:lstStyle/>
          <a:p>
            <a:fld id="{1AC8F707-5F47-4CC0-B58D-A34819AE2B69}" type="datetime1">
              <a:rPr lang="en-US" sz="1000">
                <a:solidFill>
                  <a:srgbClr val="000000"/>
                </a:solidFill>
                <a:latin typeface="Times New Roman" charset="0"/>
              </a:rPr>
              <a:pPr/>
              <a:t>9/18/12</a:t>
            </a:fld>
            <a:endParaRPr lang="en-US" sz="1000">
              <a:solidFill>
                <a:srgbClr val="000000"/>
              </a:solidFill>
              <a:latin typeface="Times New Roman" charset="0"/>
            </a:endParaRPr>
          </a:p>
        </p:txBody>
      </p:sp>
      <p:sp>
        <p:nvSpPr>
          <p:cNvPr id="22536" name="Footer Placeholder 4"/>
          <p:cNvSpPr txBox="1">
            <a:spLocks noGrp="1"/>
          </p:cNvSpPr>
          <p:nvPr/>
        </p:nvSpPr>
        <p:spPr bwMode="auto">
          <a:xfrm>
            <a:off x="0" y="6626225"/>
            <a:ext cx="9144000" cy="231775"/>
          </a:xfrm>
          <a:prstGeom prst="rect">
            <a:avLst/>
          </a:prstGeom>
          <a:noFill/>
          <a:ln w="9525">
            <a:noFill/>
            <a:miter lim="800000"/>
            <a:headEnd/>
            <a:tailEnd/>
          </a:ln>
        </p:spPr>
        <p:txBody>
          <a:bodyPr/>
          <a:lstStyle/>
          <a:p>
            <a:pPr algn="ctr"/>
            <a:r>
              <a:rPr lang="en-US" sz="1000">
                <a:solidFill>
                  <a:srgbClr val="000000"/>
                </a:solidFill>
                <a:latin typeface="Times New Roman" charset="0"/>
              </a:rPr>
              <a:t>R/ELA.EEA.2012.©MSDE</a:t>
            </a:r>
          </a:p>
        </p:txBody>
      </p:sp>
      <p:sp>
        <p:nvSpPr>
          <p:cNvPr id="22537" name="Slide Number Placeholder 5"/>
          <p:cNvSpPr txBox="1">
            <a:spLocks noGrp="1"/>
          </p:cNvSpPr>
          <p:nvPr/>
        </p:nvSpPr>
        <p:spPr bwMode="auto">
          <a:xfrm>
            <a:off x="6858000" y="6626225"/>
            <a:ext cx="2133600" cy="155575"/>
          </a:xfrm>
          <a:prstGeom prst="rect">
            <a:avLst/>
          </a:prstGeom>
          <a:noFill/>
          <a:ln w="9525">
            <a:noFill/>
            <a:miter lim="800000"/>
            <a:headEnd/>
            <a:tailEnd/>
          </a:ln>
        </p:spPr>
        <p:txBody>
          <a:bodyPr/>
          <a:lstStyle/>
          <a:p>
            <a:pPr algn="r"/>
            <a:fld id="{FFD48B6D-D500-40B0-AD84-8DE371573A88}" type="slidenum">
              <a:rPr lang="en-US" sz="1000">
                <a:solidFill>
                  <a:srgbClr val="000000"/>
                </a:solidFill>
                <a:latin typeface="Times New Roman" charset="0"/>
              </a:rPr>
              <a:pPr algn="r"/>
              <a:t>26</a:t>
            </a:fld>
            <a:endParaRPr lang="en-US" sz="1000">
              <a:solidFill>
                <a:srgbClr val="000000"/>
              </a:solidFill>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6929"/>
                                        </p:tgtEl>
                                        <p:attrNameLst>
                                          <p:attrName>style.visibility</p:attrName>
                                        </p:attrNameLst>
                                      </p:cBhvr>
                                      <p:to>
                                        <p:strVal val="visible"/>
                                      </p:to>
                                    </p:set>
                                    <p:animEffect transition="in" filter="dissolve">
                                      <p:cBhvr>
                                        <p:cTn id="7" dur="500"/>
                                        <p:tgtEl>
                                          <p:spTgt spid="166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a:buNone/>
            </a:pPr>
            <a:r>
              <a:rPr lang="en-US" dirty="0" smtClean="0"/>
              <a:t>In mathematics:  </a:t>
            </a:r>
          </a:p>
          <a:p>
            <a:pPr>
              <a:buNone/>
            </a:pPr>
            <a:endParaRPr lang="en-US" dirty="0" smtClean="0"/>
          </a:p>
          <a:p>
            <a:pPr>
              <a:buNone/>
            </a:pPr>
            <a:endParaRPr lang="en-US" dirty="0" smtClean="0"/>
          </a:p>
          <a:p>
            <a:pPr>
              <a:buNone/>
            </a:pPr>
            <a:r>
              <a:rPr lang="en-US" dirty="0" smtClean="0"/>
              <a:t>In English/Language Arts: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295400"/>
            <a:ext cx="6477000" cy="3108543"/>
          </a:xfrm>
          <a:prstGeom prst="rect">
            <a:avLst/>
          </a:prstGeom>
          <a:noFill/>
        </p:spPr>
        <p:txBody>
          <a:bodyPr wrap="square" rtlCol="0">
            <a:spAutoFit/>
          </a:bodyPr>
          <a:lstStyle/>
          <a:p>
            <a:r>
              <a:rPr lang="en-US" sz="2800" dirty="0" smtClean="0"/>
              <a:t>Model units and lessons may be found on </a:t>
            </a:r>
            <a:r>
              <a:rPr lang="en-US" sz="2800" dirty="0" smtClean="0">
                <a:hlinkClick r:id="rId2"/>
              </a:rPr>
              <a:t>www.mdk12.org/instruction/academies/index.html</a:t>
            </a:r>
            <a:endParaRPr lang="en-US" sz="2800" dirty="0" smtClean="0"/>
          </a:p>
          <a:p>
            <a:endParaRPr lang="en-US" sz="2800" dirty="0" smtClean="0"/>
          </a:p>
          <a:p>
            <a:endParaRPr lang="en-US" sz="2800" dirty="0" smtClean="0"/>
          </a:p>
          <a:p>
            <a:r>
              <a:rPr lang="en-US" sz="2800" dirty="0" smtClean="0"/>
              <a:t>We welcome curriculum writers!</a:t>
            </a:r>
          </a:p>
          <a:p>
            <a:r>
              <a:rPr lang="en-US" sz="2800" dirty="0" smtClean="0"/>
              <a:t>Sign up sheet available</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algn="ctr">
              <a:buNone/>
            </a:pPr>
            <a:r>
              <a:rPr lang="en-US" sz="3600" dirty="0" smtClean="0"/>
              <a:t>Judy Jenkins</a:t>
            </a:r>
          </a:p>
          <a:p>
            <a:pPr algn="ctr">
              <a:buNone/>
            </a:pPr>
            <a:r>
              <a:rPr lang="en-US" sz="3600" dirty="0" smtClean="0"/>
              <a:t>Director of Curriculum, MSDE</a:t>
            </a:r>
          </a:p>
          <a:p>
            <a:pPr algn="ctr">
              <a:buNone/>
            </a:pPr>
            <a:r>
              <a:rPr lang="en-US" sz="3600" dirty="0" smtClean="0"/>
              <a:t>jjenkins@msde.state.md.us</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57200"/>
            <a:ext cx="8915400" cy="5257800"/>
          </a:xfrm>
          <a:prstGeom prst="rect">
            <a:avLst/>
          </a:prstGeom>
          <a:noFill/>
          <a:ln w="9525">
            <a:noFill/>
            <a:miter lim="800000"/>
            <a:headEnd/>
            <a:tailEnd/>
          </a:ln>
        </p:spPr>
      </p:pic>
    </p:spTree>
  </p:cSld>
  <p:clrMapOvr>
    <a:masterClrMapping/>
  </p:clrMapOvr>
  <p:transition xmlns:p14="http://schemas.microsoft.com/office/powerpoint/2010/mai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p:sp>
        <p:nvSpPr>
          <p:cNvPr id="3" name="Content Placeholder 2"/>
          <p:cNvSpPr>
            <a:spLocks noGrp="1"/>
          </p:cNvSpPr>
          <p:nvPr>
            <p:ph idx="1"/>
          </p:nvPr>
        </p:nvSpPr>
        <p:spPr/>
        <p:txBody>
          <a:bodyPr/>
          <a:lstStyle/>
          <a:p>
            <a:r>
              <a:rPr lang="en-US" dirty="0" smtClean="0"/>
              <a:t>The Common Core State Standards will require significant shifts in our curriculum</a:t>
            </a:r>
          </a:p>
          <a:p>
            <a:r>
              <a:rPr lang="en-US" dirty="0" smtClean="0"/>
              <a:t>Maryland is committed to creating a state curriculum built on the principles of Universal Design for Learning</a:t>
            </a:r>
          </a:p>
          <a:p>
            <a:r>
              <a:rPr lang="en-US" dirty="0" smtClean="0"/>
              <a:t>Maryland is committed to using technology to enhance student understanding, engagement, and access </a:t>
            </a:r>
            <a:endParaRPr lang="en-US" dirty="0"/>
          </a:p>
        </p:txBody>
      </p:sp>
      <p:pic>
        <p:nvPicPr>
          <p:cNvPr id="2051" name="Picture 3" descr="C:\Users\jjenkins\AppData\Local\Microsoft\Windows\Temporary Internet Files\Content.IE5\3JIHDTBU\MC900198749[1].wmf"/>
          <p:cNvPicPr>
            <a:picLocks noChangeAspect="1" noChangeArrowheads="1"/>
          </p:cNvPicPr>
          <p:nvPr/>
        </p:nvPicPr>
        <p:blipFill>
          <a:blip r:embed="rId2" cstate="print"/>
          <a:srcRect/>
          <a:stretch>
            <a:fillRect/>
          </a:stretch>
        </p:blipFill>
        <p:spPr bwMode="auto">
          <a:xfrm>
            <a:off x="7517394" y="228600"/>
            <a:ext cx="1626606" cy="18389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a:t>
            </a:r>
            <a:endParaRPr lang="en-US" dirty="0"/>
          </a:p>
        </p:txBody>
      </p:sp>
      <p:sp>
        <p:nvSpPr>
          <p:cNvPr id="3" name="Content Placeholder 2"/>
          <p:cNvSpPr>
            <a:spLocks noGrp="1"/>
          </p:cNvSpPr>
          <p:nvPr>
            <p:ph idx="1"/>
          </p:nvPr>
        </p:nvSpPr>
        <p:spPr/>
        <p:txBody>
          <a:bodyPr/>
          <a:lstStyle/>
          <a:p>
            <a:r>
              <a:rPr lang="en-US" dirty="0" smtClean="0"/>
              <a:t>In mathematics</a:t>
            </a:r>
          </a:p>
          <a:p>
            <a:pPr lvl="1"/>
            <a:r>
              <a:rPr lang="en-US" dirty="0" smtClean="0"/>
              <a:t>FOCUS</a:t>
            </a:r>
          </a:p>
          <a:p>
            <a:pPr lvl="1"/>
            <a:r>
              <a:rPr lang="en-US" dirty="0" smtClean="0"/>
              <a:t>COHERENCE</a:t>
            </a:r>
          </a:p>
          <a:p>
            <a:pPr lvl="1"/>
            <a:r>
              <a:rPr lang="en-US" dirty="0" smtClean="0"/>
              <a:t>RIGOR</a:t>
            </a:r>
          </a:p>
          <a:p>
            <a:r>
              <a:rPr lang="en-US" dirty="0" smtClean="0"/>
              <a:t>In ELA</a:t>
            </a:r>
          </a:p>
          <a:p>
            <a:pPr lvl="1"/>
            <a:r>
              <a:rPr lang="en-US" dirty="0" smtClean="0"/>
              <a:t>Complex text and academic vocabulary</a:t>
            </a:r>
          </a:p>
          <a:p>
            <a:pPr lvl="1"/>
            <a:r>
              <a:rPr lang="en-US" dirty="0" smtClean="0"/>
              <a:t>Balance of informational and literary text</a:t>
            </a:r>
          </a:p>
          <a:p>
            <a:pPr lvl="1"/>
            <a:r>
              <a:rPr lang="en-US" dirty="0" smtClean="0"/>
              <a:t>Writing to source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Lessons and Units</a:t>
            </a:r>
            <a:endParaRPr lang="en-US" dirty="0"/>
          </a:p>
        </p:txBody>
      </p:sp>
      <p:sp>
        <p:nvSpPr>
          <p:cNvPr id="3" name="Content Placeholder 2"/>
          <p:cNvSpPr>
            <a:spLocks noGrp="1"/>
          </p:cNvSpPr>
          <p:nvPr>
            <p:ph idx="1"/>
          </p:nvPr>
        </p:nvSpPr>
        <p:spPr>
          <a:xfrm>
            <a:off x="457200" y="1600201"/>
            <a:ext cx="8229600" cy="2590800"/>
          </a:xfrm>
        </p:spPr>
        <p:txBody>
          <a:bodyPr/>
          <a:lstStyle/>
          <a:p>
            <a:r>
              <a:rPr lang="en-US" dirty="0" smtClean="0"/>
              <a:t>Not exemplars</a:t>
            </a:r>
          </a:p>
          <a:p>
            <a:r>
              <a:rPr lang="en-US" dirty="0" smtClean="0"/>
              <a:t>Developed by Maryland educators</a:t>
            </a:r>
          </a:p>
          <a:p>
            <a:r>
              <a:rPr lang="en-US" sz="4400" dirty="0" smtClean="0">
                <a:solidFill>
                  <a:srgbClr val="FF0000"/>
                </a:solidFill>
              </a:rPr>
              <a:t>IHE involvement*</a:t>
            </a:r>
          </a:p>
          <a:p>
            <a:r>
              <a:rPr lang="en-US" dirty="0" smtClean="0"/>
              <a:t>Rubric for evaluation</a:t>
            </a:r>
          </a:p>
          <a:p>
            <a:pPr>
              <a:buNone/>
            </a:pPr>
            <a:endParaRPr lang="en-US" dirty="0" smtClean="0"/>
          </a:p>
          <a:p>
            <a:endParaRPr lang="en-US" dirty="0"/>
          </a:p>
        </p:txBody>
      </p:sp>
      <p:pic>
        <p:nvPicPr>
          <p:cNvPr id="3074" name="Picture 2" descr="C:\Users\jjenkins\AppData\Local\Microsoft\Windows\Temporary Internet Files\Content.IE5\3JIHDTBU\MC900056116[1].wmf"/>
          <p:cNvPicPr>
            <a:picLocks noChangeAspect="1" noChangeArrowheads="1"/>
          </p:cNvPicPr>
          <p:nvPr/>
        </p:nvPicPr>
        <p:blipFill>
          <a:blip r:embed="rId3" cstate="print"/>
          <a:srcRect/>
          <a:stretch>
            <a:fillRect/>
          </a:stretch>
        </p:blipFill>
        <p:spPr bwMode="auto">
          <a:xfrm>
            <a:off x="5923146" y="4038600"/>
            <a:ext cx="2267135" cy="18083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a:t>
            </a:r>
            <a:endParaRPr lang="en-US" dirty="0"/>
          </a:p>
        </p:txBody>
      </p:sp>
      <p:pic>
        <p:nvPicPr>
          <p:cNvPr id="2050" name="Picture 2" descr="C:\Users\jjenkins\AppData\Local\Microsoft\Windows\Temporary Internet Files\Content.IE5\3JIHDTBU\MC900054812[1].wmf"/>
          <p:cNvPicPr>
            <a:picLocks noGrp="1" noChangeAspect="1" noChangeArrowheads="1"/>
          </p:cNvPicPr>
          <p:nvPr>
            <p:ph idx="1"/>
          </p:nvPr>
        </p:nvPicPr>
        <p:blipFill>
          <a:blip r:embed="rId2" cstate="print"/>
          <a:srcRect/>
          <a:stretch>
            <a:fillRect/>
          </a:stretch>
        </p:blipFill>
        <p:spPr bwMode="auto">
          <a:xfrm>
            <a:off x="6072188" y="2438400"/>
            <a:ext cx="2539921" cy="2614188"/>
          </a:xfrm>
          <a:prstGeom prst="rect">
            <a:avLst/>
          </a:prstGeom>
          <a:noFill/>
        </p:spPr>
      </p:pic>
      <p:pic>
        <p:nvPicPr>
          <p:cNvPr id="2051" name="Picture 3" descr="C:\Users\jjenkins\AppData\Local\Microsoft\Windows\Temporary Internet Files\Content.IE5\7CRPSX6R\MP900390098[1].jpg"/>
          <p:cNvPicPr>
            <a:picLocks noChangeAspect="1" noChangeArrowheads="1"/>
          </p:cNvPicPr>
          <p:nvPr/>
        </p:nvPicPr>
        <p:blipFill>
          <a:blip r:embed="rId3" cstate="print"/>
          <a:srcRect/>
          <a:stretch>
            <a:fillRect/>
          </a:stretch>
        </p:blipFill>
        <p:spPr bwMode="auto">
          <a:xfrm>
            <a:off x="609600" y="3810000"/>
            <a:ext cx="3657600" cy="2609088"/>
          </a:xfrm>
          <a:prstGeom prst="rect">
            <a:avLst/>
          </a:prstGeom>
          <a:noFill/>
        </p:spPr>
      </p:pic>
      <p:pic>
        <p:nvPicPr>
          <p:cNvPr id="2052" name="Picture 4" descr="C:\Users\jjenkins\AppData\Local\Microsoft\Windows\Temporary Internet Files\Content.IE5\3JIHDTBU\MP900387695[1].jpg"/>
          <p:cNvPicPr>
            <a:picLocks noChangeAspect="1" noChangeArrowheads="1"/>
          </p:cNvPicPr>
          <p:nvPr/>
        </p:nvPicPr>
        <p:blipFill>
          <a:blip r:embed="rId4" cstate="print"/>
          <a:srcRect/>
          <a:stretch>
            <a:fillRect/>
          </a:stretch>
        </p:blipFill>
        <p:spPr bwMode="auto">
          <a:xfrm>
            <a:off x="2667000" y="1524000"/>
            <a:ext cx="3657600" cy="26090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14400" y="1295400"/>
            <a:ext cx="7286625" cy="5038725"/>
          </a:xfrm>
          <a:prstGeom prst="rect">
            <a:avLst/>
          </a:prstGeom>
          <a:noFill/>
          <a:ln w="9525">
            <a:noFill/>
            <a:miter lim="800000"/>
            <a:headEnd/>
            <a:tailEnd/>
          </a:ln>
        </p:spPr>
      </p:pic>
      <p:sp>
        <p:nvSpPr>
          <p:cNvPr id="5" name="TextBox 4"/>
          <p:cNvSpPr txBox="1"/>
          <p:nvPr/>
        </p:nvSpPr>
        <p:spPr>
          <a:xfrm>
            <a:off x="914400" y="381000"/>
            <a:ext cx="7239000" cy="646331"/>
          </a:xfrm>
          <a:prstGeom prst="rect">
            <a:avLst/>
          </a:prstGeom>
          <a:noFill/>
        </p:spPr>
        <p:txBody>
          <a:bodyPr wrap="square" rtlCol="0">
            <a:spAutoFit/>
          </a:bodyPr>
          <a:lstStyle/>
          <a:p>
            <a:r>
              <a:rPr lang="en-US" sz="3600" dirty="0" smtClean="0"/>
              <a:t>Common Core Fluency</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Math, grade 3 </a:t>
            </a:r>
            <a:endParaRPr lang="en-US" dirty="0"/>
          </a:p>
        </p:txBody>
      </p:sp>
      <p:sp>
        <p:nvSpPr>
          <p:cNvPr id="3" name="Content Placeholder 2"/>
          <p:cNvSpPr>
            <a:spLocks noGrp="1"/>
          </p:cNvSpPr>
          <p:nvPr>
            <p:ph idx="1"/>
          </p:nvPr>
        </p:nvSpPr>
        <p:spPr/>
        <p:txBody>
          <a:bodyPr/>
          <a:lstStyle/>
          <a:p>
            <a:r>
              <a:rPr lang="en-US" dirty="0" smtClean="0"/>
              <a:t>In Common Core:</a:t>
            </a:r>
          </a:p>
          <a:p>
            <a:pPr>
              <a:buNone/>
            </a:pPr>
            <a:r>
              <a:rPr lang="en-US" dirty="0" smtClean="0"/>
              <a:t>	Students should be fluent with multiplying and dividing within 100, knowing single-digit products from memory</a:t>
            </a:r>
          </a:p>
          <a:p>
            <a:r>
              <a:rPr lang="en-US" dirty="0" smtClean="0"/>
              <a:t>In current curriculum:</a:t>
            </a:r>
          </a:p>
          <a:p>
            <a:pPr>
              <a:buNone/>
            </a:pPr>
            <a:r>
              <a:rPr lang="en-US" dirty="0" smtClean="0"/>
              <a:t>	Students should be able to represent multiplication and division basic facts using number sentences, pictures, and drawings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993</Words>
  <Application>Microsoft Macintosh PowerPoint</Application>
  <PresentationFormat>On-screen Show (4:3)</PresentationFormat>
  <Paragraphs>134</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Maryland’s New Curriculum</vt:lpstr>
      <vt:lpstr>Timeline</vt:lpstr>
      <vt:lpstr>PowerPoint Presentation</vt:lpstr>
      <vt:lpstr>Changes</vt:lpstr>
      <vt:lpstr>Shifts</vt:lpstr>
      <vt:lpstr>Model Lessons and Units</vt:lpstr>
      <vt:lpstr>Mathematics</vt:lpstr>
      <vt:lpstr>PowerPoint Presentation</vt:lpstr>
      <vt:lpstr>Changes in Math, grade 3 </vt:lpstr>
      <vt:lpstr>Expectations</vt:lpstr>
      <vt:lpstr>In Common Core</vt:lpstr>
      <vt:lpstr>PowerPoint Presentation</vt:lpstr>
      <vt:lpstr>Changes in Math, grade 6</vt:lpstr>
      <vt:lpstr>Expectations</vt:lpstr>
      <vt:lpstr>Sample Item</vt:lpstr>
      <vt:lpstr>Major Algebra I Content</vt:lpstr>
      <vt:lpstr>PowerPoint Presentation</vt:lpstr>
      <vt:lpstr>English Language Arts</vt:lpstr>
      <vt:lpstr>Overview of the  Writing Standards</vt:lpstr>
      <vt:lpstr>Common Core State Standards An Instructional Shift in Writing </vt:lpstr>
      <vt:lpstr>The Adventures of Tom Sawyer by Mark Twain</vt:lpstr>
      <vt:lpstr>The Adventures of Tom Sawyer by Mark Twain</vt:lpstr>
      <vt:lpstr>Expectations</vt:lpstr>
      <vt:lpstr>Expectations</vt:lpstr>
      <vt:lpstr>PowerPoint Presentation</vt:lpstr>
      <vt:lpstr>PowerPoint Presentation</vt:lpstr>
      <vt:lpstr>Challenges!</vt:lpstr>
      <vt:lpstr>PowerPoint Presentation</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jjenkins</dc:creator>
  <cp:lastModifiedBy>Towson University</cp:lastModifiedBy>
  <cp:revision>30</cp:revision>
  <dcterms:created xsi:type="dcterms:W3CDTF">2012-09-05T11:27:40Z</dcterms:created>
  <dcterms:modified xsi:type="dcterms:W3CDTF">2012-09-18T13:10:16Z</dcterms:modified>
</cp:coreProperties>
</file>