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83" r:id="rId5"/>
    <p:sldId id="262" r:id="rId6"/>
    <p:sldId id="263" r:id="rId7"/>
    <p:sldId id="278" r:id="rId8"/>
    <p:sldId id="281" r:id="rId9"/>
    <p:sldId id="266" r:id="rId10"/>
    <p:sldId id="268" r:id="rId11"/>
    <p:sldId id="269" r:id="rId12"/>
    <p:sldId id="270" r:id="rId13"/>
    <p:sldId id="271" r:id="rId14"/>
    <p:sldId id="273" r:id="rId15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19"/>
  </p:normalViewPr>
  <p:slideViewPr>
    <p:cSldViewPr snapToGrid="0" snapToObjects="1">
      <p:cViewPr varScale="1">
        <p:scale>
          <a:sx n="111" d="100"/>
          <a:sy n="111" d="100"/>
        </p:scale>
        <p:origin x="165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081" y="6244984"/>
            <a:ext cx="2057400" cy="365125"/>
          </a:xfrm>
        </p:spPr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244984"/>
            <a:ext cx="30861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244984"/>
            <a:ext cx="2057400" cy="365125"/>
          </a:xfrm>
        </p:spPr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2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5707" y="1652952"/>
            <a:ext cx="1971675" cy="4524010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1652955"/>
            <a:ext cx="6164873" cy="452400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74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14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9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52046"/>
            <a:ext cx="7347438" cy="1115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79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0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4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65032"/>
            <a:ext cx="2949178" cy="973015"/>
          </a:xfrm>
        </p:spPr>
        <p:txBody>
          <a:bodyPr anchor="b">
            <a:normAutofit/>
          </a:bodyPr>
          <a:lstStyle>
            <a:lvl1pPr>
              <a:defRPr sz="21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565032"/>
            <a:ext cx="4629150" cy="429602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637692"/>
            <a:ext cx="2949178" cy="323129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19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565031"/>
            <a:ext cx="2949178" cy="803030"/>
          </a:xfrm>
        </p:spPr>
        <p:txBody>
          <a:bodyPr anchor="b">
            <a:noAutofit/>
          </a:bodyPr>
          <a:lstStyle>
            <a:lvl1pPr>
              <a:defRPr sz="21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565031"/>
            <a:ext cx="4629150" cy="4296020"/>
          </a:xfrm>
          <a:noFill/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491154"/>
            <a:ext cx="2949178" cy="337783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3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48605"/>
            <a:ext cx="7202365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41FD-D06B-EA42-A3A7-3BA69B7CF81B}" type="datetimeFigureOut">
              <a:rPr lang="en-US" smtClean="0"/>
              <a:t>1/3/2025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77278-7687-3448-A6B0-227CFE0C9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5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latin typeface="Proxima Nova" panose="02000506030000020004" pitchFamily="2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Proxima Nova" panose="02000506030000020004" pitchFamily="2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owson.kuali.co/res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ospr@towson.ed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4E5DC-F785-3C44-8D74-72C83B990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88662"/>
            <a:ext cx="7772400" cy="2387600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Proxima Nova Semibold" panose="02000506030000020004" pitchFamily="2" charset="0"/>
              </a:rPr>
              <a:t>Faculty Development &amp; Research Committee (FDRC) Award Guidelines</a:t>
            </a:r>
          </a:p>
        </p:txBody>
      </p:sp>
    </p:spTree>
    <p:extLst>
      <p:ext uri="{BB962C8B-B14F-4D97-AF65-F5344CB8AC3E}">
        <p14:creationId xmlns:p14="http://schemas.microsoft.com/office/powerpoint/2010/main" val="16509624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121" y="1670462"/>
            <a:ext cx="8758243" cy="36694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69963" y="5327600"/>
            <a:ext cx="420407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Read the questions thoroughly and answer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B6A194-A5E0-7CAD-61F6-8E082D55F8DC}"/>
              </a:ext>
            </a:extLst>
          </p:cNvPr>
          <p:cNvSpPr txBox="1"/>
          <p:nvPr/>
        </p:nvSpPr>
        <p:spPr>
          <a:xfrm>
            <a:off x="251121" y="897622"/>
            <a:ext cx="65104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 Questions</a:t>
            </a:r>
          </a:p>
        </p:txBody>
      </p:sp>
    </p:spTree>
    <p:extLst>
      <p:ext uri="{BB962C8B-B14F-4D97-AF65-F5344CB8AC3E}">
        <p14:creationId xmlns:p14="http://schemas.microsoft.com/office/powerpoint/2010/main" val="428154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89" b="-3189"/>
          <a:stretch/>
        </p:blipFill>
        <p:spPr>
          <a:xfrm>
            <a:off x="258939" y="1700179"/>
            <a:ext cx="8664344" cy="48894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71901" y="5110655"/>
            <a:ext cx="393929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on the blue button to certify your answers.</a:t>
            </a:r>
          </a:p>
        </p:txBody>
      </p:sp>
      <p:sp>
        <p:nvSpPr>
          <p:cNvPr id="4" name="Left Arrow 3"/>
          <p:cNvSpPr/>
          <p:nvPr/>
        </p:nvSpPr>
        <p:spPr>
          <a:xfrm rot="16200000">
            <a:off x="4329219" y="5456301"/>
            <a:ext cx="690218" cy="59909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549C2D-8DD0-3A34-6D16-A3AD12701956}"/>
              </a:ext>
            </a:extLst>
          </p:cNvPr>
          <p:cNvSpPr txBox="1"/>
          <p:nvPr/>
        </p:nvSpPr>
        <p:spPr>
          <a:xfrm>
            <a:off x="435108" y="831508"/>
            <a:ext cx="6393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 Completion</a:t>
            </a:r>
          </a:p>
        </p:txBody>
      </p:sp>
    </p:spTree>
    <p:extLst>
      <p:ext uri="{BB962C8B-B14F-4D97-AF65-F5344CB8AC3E}">
        <p14:creationId xmlns:p14="http://schemas.microsoft.com/office/powerpoint/2010/main" val="97335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3" b="-4143"/>
          <a:stretch/>
        </p:blipFill>
        <p:spPr>
          <a:xfrm>
            <a:off x="266016" y="1674166"/>
            <a:ext cx="8699307" cy="490915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03046" y="3232815"/>
            <a:ext cx="1704514" cy="3000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Save and exit.</a:t>
            </a:r>
          </a:p>
        </p:txBody>
      </p:sp>
      <p:sp>
        <p:nvSpPr>
          <p:cNvPr id="4" name="Left Arrow 3"/>
          <p:cNvSpPr/>
          <p:nvPr/>
        </p:nvSpPr>
        <p:spPr>
          <a:xfrm rot="5400000">
            <a:off x="3751100" y="2658024"/>
            <a:ext cx="454131" cy="43092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5DDFA4-5A5E-EE18-A25F-4E5B9C979013}"/>
              </a:ext>
            </a:extLst>
          </p:cNvPr>
          <p:cNvSpPr txBox="1"/>
          <p:nvPr/>
        </p:nvSpPr>
        <p:spPr>
          <a:xfrm>
            <a:off x="435108" y="831508"/>
            <a:ext cx="6393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 Completion</a:t>
            </a:r>
          </a:p>
        </p:txBody>
      </p:sp>
    </p:spTree>
    <p:extLst>
      <p:ext uri="{BB962C8B-B14F-4D97-AF65-F5344CB8AC3E}">
        <p14:creationId xmlns:p14="http://schemas.microsoft.com/office/powerpoint/2010/main" val="391954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2B5351-40F2-E2D1-1599-6B5F6FE08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946" y="1704324"/>
            <a:ext cx="8671163" cy="436986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0629" y="6074188"/>
            <a:ext cx="47627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This is your Kuali Research Dashboard. You may now exit.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3AB27B-8E30-E524-4FCD-94EFC92CBF05}"/>
              </a:ext>
            </a:extLst>
          </p:cNvPr>
          <p:cNvSpPr txBox="1"/>
          <p:nvPr/>
        </p:nvSpPr>
        <p:spPr>
          <a:xfrm>
            <a:off x="435108" y="831508"/>
            <a:ext cx="639353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After Certification</a:t>
            </a:r>
          </a:p>
        </p:txBody>
      </p:sp>
    </p:spTree>
    <p:extLst>
      <p:ext uri="{BB962C8B-B14F-4D97-AF65-F5344CB8AC3E}">
        <p14:creationId xmlns:p14="http://schemas.microsoft.com/office/powerpoint/2010/main" val="609057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PI/Co-PI Routing Approval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59710"/>
            <a:ext cx="9144000" cy="2259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004" y="2706663"/>
            <a:ext cx="8487294" cy="510362"/>
          </a:xfrm>
          <a:prstGeom prst="rect">
            <a:avLst/>
          </a:prstGeom>
          <a:noFill/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6200000">
            <a:off x="6263689" y="1692415"/>
            <a:ext cx="1082566" cy="94593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729047" y="4300664"/>
            <a:ext cx="66540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on the first link referenced above to access routing approval. </a:t>
            </a:r>
          </a:p>
        </p:txBody>
      </p:sp>
      <p:sp>
        <p:nvSpPr>
          <p:cNvPr id="8" name="Rectangle 7"/>
          <p:cNvSpPr/>
          <p:nvPr/>
        </p:nvSpPr>
        <p:spPr>
          <a:xfrm>
            <a:off x="1346662" y="3699164"/>
            <a:ext cx="764771" cy="3241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23089AE-2B05-7E76-0747-F41E9984178E}"/>
              </a:ext>
            </a:extLst>
          </p:cNvPr>
          <p:cNvSpPr txBox="1"/>
          <p:nvPr/>
        </p:nvSpPr>
        <p:spPr>
          <a:xfrm>
            <a:off x="1244978" y="4983367"/>
            <a:ext cx="66540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Proxima Nova" panose="02000506030000020004" pitchFamily="2" charset="0"/>
              </a:rPr>
              <a:t>If you lose either email, you can always access Kuali with your TU NetID and password:</a:t>
            </a:r>
          </a:p>
          <a:p>
            <a:pPr algn="ctr"/>
            <a:r>
              <a:rPr lang="en-US" sz="2000" b="1" dirty="0">
                <a:latin typeface="Proxima Nova" panose="02000506030000020004" pitchFamily="2" charset="0"/>
                <a:hlinkClick r:id="rId3"/>
              </a:rPr>
              <a:t>https://towson.kuali.co/res</a:t>
            </a:r>
            <a:r>
              <a:rPr lang="en-US" sz="2000" b="1" dirty="0">
                <a:latin typeface="Proxima Nova" panose="02000506030000020004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076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Faculty Development Research Committee (FDRC) Grant Program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9892"/>
            <a:ext cx="7953287" cy="4644130"/>
          </a:xfrm>
        </p:spPr>
        <p:txBody>
          <a:bodyPr>
            <a:normAutofit/>
          </a:bodyPr>
          <a:lstStyle/>
          <a:p>
            <a:r>
              <a:rPr lang="en-US" sz="2000" b="1" dirty="0"/>
              <a:t>Deadline:  January 30, 2025, 1 PM</a:t>
            </a:r>
          </a:p>
          <a:p>
            <a:pPr lvl="1"/>
            <a:r>
              <a:rPr lang="en-US" sz="1700" b="1" dirty="0"/>
              <a:t>Certification and routing must be completed by 1/31/2025 1 PM</a:t>
            </a:r>
            <a:endParaRPr lang="en-US" sz="2400" dirty="0"/>
          </a:p>
          <a:p>
            <a:r>
              <a:rPr lang="en-US" sz="2400" dirty="0"/>
              <a:t>Available to full-time faculty members to further  scholarship, advance research, develop material for publication, and/or support the development of scholarly projects that may garner external funding support</a:t>
            </a:r>
          </a:p>
          <a:p>
            <a:r>
              <a:rPr lang="en-US" sz="2400" dirty="0"/>
              <a:t>May request up to $6,000</a:t>
            </a:r>
          </a:p>
          <a:p>
            <a:pPr lvl="1"/>
            <a:r>
              <a:rPr lang="en-US" sz="2100" dirty="0"/>
              <a:t>Maximum $4,000 stipend</a:t>
            </a:r>
          </a:p>
          <a:p>
            <a:pPr lvl="1"/>
            <a:r>
              <a:rPr lang="en-US" sz="2100" dirty="0"/>
              <a:t>Conference travel is not permitted</a:t>
            </a:r>
          </a:p>
          <a:p>
            <a:r>
              <a:rPr lang="en-US" sz="2400" dirty="0"/>
              <a:t>Project Period: 7/1 – 5/31</a:t>
            </a:r>
          </a:p>
        </p:txBody>
      </p:sp>
      <p:pic>
        <p:nvPicPr>
          <p:cNvPr id="5" name="Picture 4" descr="A qr code with a yellow letter">
            <a:extLst>
              <a:ext uri="{FF2B5EF4-FFF2-40B4-BE49-F238E27FC236}">
                <a16:creationId xmlns:a16="http://schemas.microsoft.com/office/drawing/2014/main" id="{9068BCD7-4CF3-E12C-88AE-DDDB906D36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845" y="3867325"/>
            <a:ext cx="2516697" cy="2516697"/>
          </a:xfrm>
          <a:prstGeom prst="rect">
            <a:avLst/>
          </a:prstGeom>
        </p:spPr>
      </p:pic>
      <p:sp>
        <p:nvSpPr>
          <p:cNvPr id="6" name="Arrow: Chevron 5">
            <a:extLst>
              <a:ext uri="{FF2B5EF4-FFF2-40B4-BE49-F238E27FC236}">
                <a16:creationId xmlns:a16="http://schemas.microsoft.com/office/drawing/2014/main" id="{9F4FA183-4A03-2BFF-B259-C445DF27CF04}"/>
              </a:ext>
            </a:extLst>
          </p:cNvPr>
          <p:cNvSpPr/>
          <p:nvPr/>
        </p:nvSpPr>
        <p:spPr>
          <a:xfrm>
            <a:off x="1728132" y="5327009"/>
            <a:ext cx="3875714" cy="105701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roxima Nova" panose="02000506030000020004" pitchFamily="2" charset="0"/>
              </a:rPr>
              <a:t>Guidelines and Application are located at towson.edu/</a:t>
            </a:r>
            <a:r>
              <a:rPr lang="en-US" sz="1400" b="1" dirty="0" err="1">
                <a:solidFill>
                  <a:schemeClr val="tx1"/>
                </a:solidFill>
                <a:latin typeface="Proxima Nova" panose="02000506030000020004" pitchFamily="2" charset="0"/>
              </a:rPr>
              <a:t>fdrcgrants</a:t>
            </a:r>
            <a:endParaRPr lang="en-US" sz="1400" b="1" dirty="0">
              <a:solidFill>
                <a:schemeClr val="tx1"/>
              </a:solidFill>
              <a:latin typeface="Proxima Nova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9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Grant Eligibility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43341"/>
          </a:xfrm>
        </p:spPr>
        <p:txBody>
          <a:bodyPr>
            <a:normAutofit/>
          </a:bodyPr>
          <a:lstStyle/>
          <a:p>
            <a:r>
              <a:rPr lang="en-US" sz="2400" dirty="0"/>
              <a:t>Eligibility Criteria</a:t>
            </a:r>
          </a:p>
          <a:p>
            <a:pPr lvl="1"/>
            <a:r>
              <a:rPr lang="en-US" sz="2000" dirty="0"/>
              <a:t>Must be a full-time faculty member</a:t>
            </a:r>
          </a:p>
          <a:p>
            <a:pPr lvl="1"/>
            <a:r>
              <a:rPr lang="en-US" sz="2000" dirty="0"/>
              <a:t>May not have a current active FDRC award</a:t>
            </a:r>
          </a:p>
          <a:p>
            <a:pPr lvl="1"/>
            <a:r>
              <a:rPr lang="en-US" sz="2000" dirty="0"/>
              <a:t>Must be up-to-date on reports for any past awards</a:t>
            </a:r>
          </a:p>
          <a:p>
            <a:pPr lvl="1"/>
            <a:r>
              <a:rPr lang="en-US" sz="2000" dirty="0"/>
              <a:t>May receive 2 awards every 5 years</a:t>
            </a:r>
          </a:p>
          <a:p>
            <a:pPr lvl="1"/>
            <a:r>
              <a:rPr lang="en-US" sz="2000" dirty="0"/>
              <a:t>Must submit a complete application that complies with the guidelines</a:t>
            </a:r>
          </a:p>
          <a:p>
            <a:pPr lvl="1"/>
            <a:r>
              <a:rPr lang="en-US" sz="2000" dirty="0"/>
              <a:t>Must submit and certify the proposal by the deadlines</a:t>
            </a:r>
          </a:p>
          <a:p>
            <a:r>
              <a:rPr lang="en-US" sz="2400" dirty="0"/>
              <a:t>Proposals are reviewed for eligibility by the OSPR.</a:t>
            </a:r>
          </a:p>
          <a:p>
            <a:r>
              <a:rPr lang="en-US" sz="2400" dirty="0"/>
              <a:t>Review committee will not accept proposals that do not meet the eligibility criteria and do not adhere to the required formatting guidelines.</a:t>
            </a:r>
          </a:p>
          <a:p>
            <a:pPr marL="3429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228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Proposal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560" y="1825624"/>
            <a:ext cx="6376157" cy="4575175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Online Application Form</a:t>
            </a:r>
          </a:p>
          <a:p>
            <a:pPr lvl="1"/>
            <a:r>
              <a:rPr lang="en-US" sz="2100" dirty="0"/>
              <a:t>PI/Co-PI Information</a:t>
            </a:r>
          </a:p>
          <a:p>
            <a:pPr lvl="1"/>
            <a:r>
              <a:rPr lang="en-US" sz="2100" dirty="0"/>
              <a:t>General Project Information</a:t>
            </a:r>
          </a:p>
          <a:p>
            <a:pPr lvl="1"/>
            <a:r>
              <a:rPr lang="en-US" sz="2100" dirty="0"/>
              <a:t>Budget &amp; Budget Justification</a:t>
            </a:r>
          </a:p>
          <a:p>
            <a:r>
              <a:rPr lang="en-US" sz="2400" dirty="0"/>
              <a:t>Proposal Narrative</a:t>
            </a:r>
          </a:p>
          <a:p>
            <a:pPr lvl="1"/>
            <a:r>
              <a:rPr lang="en-US" sz="2000" dirty="0"/>
              <a:t>Five double-spaced pages</a:t>
            </a:r>
          </a:p>
          <a:p>
            <a:pPr lvl="2"/>
            <a:r>
              <a:rPr lang="en-US" sz="1600" dirty="0"/>
              <a:t>Statement of the problem: (what is the problem that you plan to address; how does the project add to your field)</a:t>
            </a:r>
          </a:p>
          <a:p>
            <a:pPr lvl="2"/>
            <a:r>
              <a:rPr lang="en-US" sz="1600" dirty="0"/>
              <a:t>Project Objectives </a:t>
            </a:r>
          </a:p>
          <a:p>
            <a:pPr lvl="2"/>
            <a:r>
              <a:rPr lang="en-US" sz="1600" dirty="0"/>
              <a:t>Plan to Accomplish the Work: (e.g.: Methodology or details of what you will be doing! Include a timetable!)</a:t>
            </a:r>
          </a:p>
          <a:p>
            <a:pPr lvl="2"/>
            <a:r>
              <a:rPr lang="en-US" sz="1600" dirty="0"/>
              <a:t>Feasibility: Is the work doable?</a:t>
            </a:r>
          </a:p>
          <a:p>
            <a:pPr lvl="2"/>
            <a:r>
              <a:rPr lang="en-US" sz="1600" dirty="0"/>
              <a:t>Project Impact</a:t>
            </a:r>
          </a:p>
          <a:p>
            <a:r>
              <a:rPr lang="en-US" sz="2400" dirty="0"/>
              <a:t>References/Bibliography</a:t>
            </a:r>
          </a:p>
          <a:p>
            <a:r>
              <a:rPr lang="en-US" sz="2400" dirty="0"/>
              <a:t>3-page CV for each PI/Co-PI</a:t>
            </a:r>
          </a:p>
          <a:p>
            <a:r>
              <a:rPr lang="en-US" sz="2400" dirty="0"/>
              <a:t>Attachments (Optional!)</a:t>
            </a:r>
          </a:p>
          <a:p>
            <a:pPr lvl="2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AA9F89-A6DA-71EF-4C5F-31FC0D28D6E2}"/>
              </a:ext>
            </a:extLst>
          </p:cNvPr>
          <p:cNvSpPr/>
          <p:nvPr/>
        </p:nvSpPr>
        <p:spPr>
          <a:xfrm>
            <a:off x="2214694" y="3020037"/>
            <a:ext cx="6459523" cy="3380762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Chevron 5">
            <a:extLst>
              <a:ext uri="{FF2B5EF4-FFF2-40B4-BE49-F238E27FC236}">
                <a16:creationId xmlns:a16="http://schemas.microsoft.com/office/drawing/2014/main" id="{E83A7591-CA89-C27B-A0C4-826852C8B105}"/>
              </a:ext>
            </a:extLst>
          </p:cNvPr>
          <p:cNvSpPr/>
          <p:nvPr/>
        </p:nvSpPr>
        <p:spPr>
          <a:xfrm>
            <a:off x="394283" y="3949625"/>
            <a:ext cx="1820411" cy="760793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Proxima Nova" panose="02000506030000020004" pitchFamily="2" charset="0"/>
              </a:rPr>
              <a:t>Upload </a:t>
            </a:r>
            <a:r>
              <a:rPr lang="en-US" sz="1200" b="1" dirty="0">
                <a:solidFill>
                  <a:schemeClr val="tx1"/>
                </a:solidFill>
                <a:latin typeface="Proxima Nova" panose="02000506030000020004" pitchFamily="2" charset="0"/>
              </a:rPr>
              <a:t>PDF files</a:t>
            </a:r>
            <a:r>
              <a:rPr lang="en-US" sz="1200" dirty="0">
                <a:solidFill>
                  <a:schemeClr val="tx1"/>
                </a:solidFill>
                <a:latin typeface="Proxima Nova" panose="02000506030000020004" pitchFamily="2" charset="0"/>
              </a:rPr>
              <a:t> to online form</a:t>
            </a:r>
          </a:p>
        </p:txBody>
      </p:sp>
    </p:spTree>
    <p:extLst>
      <p:ext uri="{BB962C8B-B14F-4D97-AF65-F5344CB8AC3E}">
        <p14:creationId xmlns:p14="http://schemas.microsoft.com/office/powerpoint/2010/main" val="3279083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Proposal Review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24161"/>
          </a:xfrm>
        </p:spPr>
        <p:txBody>
          <a:bodyPr>
            <a:normAutofit/>
          </a:bodyPr>
          <a:lstStyle/>
          <a:p>
            <a:r>
              <a:rPr lang="en-US" dirty="0"/>
              <a:t>Proposals are sent to the FDRC Committee:</a:t>
            </a:r>
          </a:p>
          <a:p>
            <a:pPr lvl="1"/>
            <a:r>
              <a:rPr lang="en-US" dirty="0"/>
              <a:t>12 voting members, 2 from each college</a:t>
            </a:r>
          </a:p>
          <a:p>
            <a:r>
              <a:rPr lang="en-US" dirty="0"/>
              <a:t>Committee members individually assign scores to the five evaluation criteria</a:t>
            </a:r>
          </a:p>
          <a:p>
            <a:pPr lvl="1"/>
            <a:r>
              <a:rPr lang="en-US" dirty="0"/>
              <a:t>Statement of the problem</a:t>
            </a:r>
          </a:p>
          <a:p>
            <a:pPr lvl="1"/>
            <a:r>
              <a:rPr lang="en-US" dirty="0"/>
              <a:t>Project objectives</a:t>
            </a:r>
          </a:p>
          <a:p>
            <a:pPr lvl="1"/>
            <a:r>
              <a:rPr lang="en-US" dirty="0"/>
              <a:t>Plan to accomplish work</a:t>
            </a:r>
          </a:p>
          <a:p>
            <a:pPr lvl="1"/>
            <a:r>
              <a:rPr lang="en-US" dirty="0"/>
              <a:t>Project feasibility (includes budget)</a:t>
            </a:r>
          </a:p>
          <a:p>
            <a:pPr lvl="1"/>
            <a:r>
              <a:rPr lang="en-US" dirty="0"/>
              <a:t>Project impact</a:t>
            </a:r>
          </a:p>
          <a:p>
            <a:r>
              <a:rPr lang="en-US" dirty="0"/>
              <a:t>OSPR compiles and distributes the scores to committee </a:t>
            </a:r>
          </a:p>
          <a:p>
            <a:r>
              <a:rPr lang="en-US" dirty="0"/>
              <a:t>Proposals are discussed and final decisions are sent to the Provost’s office</a:t>
            </a:r>
          </a:p>
          <a:p>
            <a:r>
              <a:rPr lang="en-US" dirty="0"/>
              <a:t>Letters are sent to all applicants</a:t>
            </a:r>
          </a:p>
        </p:txBody>
      </p:sp>
    </p:spTree>
    <p:extLst>
      <p:ext uri="{BB962C8B-B14F-4D97-AF65-F5344CB8AC3E}">
        <p14:creationId xmlns:p14="http://schemas.microsoft.com/office/powerpoint/2010/main" val="235817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FDRC Tips for Success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457729"/>
          </a:xfrm>
        </p:spPr>
        <p:txBody>
          <a:bodyPr>
            <a:normAutofit fontScale="92500"/>
          </a:bodyPr>
          <a:lstStyle/>
          <a:p>
            <a:r>
              <a:rPr lang="en-US" dirty="0"/>
              <a:t>Let your chair and dean know you plan to apply early. Ask if/how they want to see your proposal before it is submitted.</a:t>
            </a:r>
          </a:p>
          <a:p>
            <a:r>
              <a:rPr lang="en-US" dirty="0"/>
              <a:t>Keep in mind that your proposal will be read by faculty members from diverse disciplines.</a:t>
            </a:r>
          </a:p>
          <a:p>
            <a:pPr lvl="1"/>
            <a:r>
              <a:rPr lang="en-US" dirty="0"/>
              <a:t>Minimize disciplinary jargon and explain terms that will not be understood. </a:t>
            </a:r>
          </a:p>
          <a:p>
            <a:pPr lvl="1"/>
            <a:r>
              <a:rPr lang="en-US" dirty="0"/>
              <a:t>Ask yourself, </a:t>
            </a:r>
            <a:r>
              <a:rPr lang="en-US" b="1" dirty="0"/>
              <a:t>are there conventions in my field that might be questioned by faculty members from other colleges</a:t>
            </a:r>
            <a:r>
              <a:rPr lang="en-US" dirty="0"/>
              <a:t>? If so, explain why they are right for your project</a:t>
            </a:r>
          </a:p>
          <a:p>
            <a:r>
              <a:rPr lang="en-US" dirty="0"/>
              <a:t>Proofread and have someone else read your proposal.</a:t>
            </a:r>
          </a:p>
          <a:p>
            <a:r>
              <a:rPr lang="en-US" dirty="0"/>
              <a:t>If you are working with students, remember that these are faculty research grants. Including students is laudable, but the goal of the project should be </a:t>
            </a:r>
            <a:r>
              <a:rPr lang="en-US" b="1" dirty="0"/>
              <a:t>your productivity/scholarship</a:t>
            </a:r>
            <a:r>
              <a:rPr lang="en-US" dirty="0"/>
              <a:t>, not your student’s.</a:t>
            </a:r>
          </a:p>
          <a:p>
            <a:r>
              <a:rPr lang="en-US" dirty="0"/>
              <a:t>Take advantage of an OSPR compliance review</a:t>
            </a:r>
          </a:p>
          <a:p>
            <a:pPr lvl="1"/>
            <a:r>
              <a:rPr lang="en-US" dirty="0"/>
              <a:t>Email files to </a:t>
            </a:r>
            <a:r>
              <a:rPr lang="en-US" dirty="0">
                <a:hlinkClick r:id="rId2"/>
              </a:rPr>
              <a:t>ospr@towson.edu</a:t>
            </a:r>
            <a:r>
              <a:rPr lang="en-US" dirty="0"/>
              <a:t> early, or</a:t>
            </a:r>
          </a:p>
          <a:p>
            <a:pPr lvl="1"/>
            <a:r>
              <a:rPr lang="en-US" dirty="0"/>
              <a:t>Submit at least 24 hours prior to the 1/30 1 p.m. deadline</a:t>
            </a:r>
          </a:p>
        </p:txBody>
      </p:sp>
    </p:spTree>
    <p:extLst>
      <p:ext uri="{BB962C8B-B14F-4D97-AF65-F5344CB8AC3E}">
        <p14:creationId xmlns:p14="http://schemas.microsoft.com/office/powerpoint/2010/main" val="3965842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246DD-988C-AD34-8D2E-9223CCFFA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Submitting Your Proposal -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4FBFB-1CE6-F223-A378-FA3E85716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133951"/>
            <a:ext cx="4153075" cy="350712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Submit no later than </a:t>
            </a:r>
            <a:r>
              <a:rPr lang="en-US" b="1" dirty="0"/>
              <a:t>1 PM </a:t>
            </a:r>
            <a:r>
              <a:rPr lang="en-US" dirty="0"/>
              <a:t>on the deadline</a:t>
            </a:r>
          </a:p>
          <a:p>
            <a:r>
              <a:rPr lang="en-US" dirty="0"/>
              <a:t>Remember, if you submit 24 hours in advance, you will receive a courtesy review for completeness and formatting</a:t>
            </a:r>
          </a:p>
          <a:p>
            <a:pPr lvl="1"/>
            <a:r>
              <a:rPr lang="en-US" dirty="0"/>
              <a:t>You will have more time for Kuali certification and routing</a:t>
            </a:r>
          </a:p>
          <a:p>
            <a:r>
              <a:rPr lang="en-US" dirty="0"/>
              <a:t>Kuali certification and routing must be completed by</a:t>
            </a:r>
            <a:r>
              <a:rPr lang="en-US" b="1" dirty="0"/>
              <a:t> 1 PM </a:t>
            </a:r>
            <a:r>
              <a:rPr lang="en-US" dirty="0"/>
              <a:t>the day after the deadline</a:t>
            </a:r>
          </a:p>
          <a:p>
            <a:pPr lvl="1"/>
            <a:r>
              <a:rPr lang="en-US" dirty="0"/>
              <a:t>All PIs/Co-PIs must certify and route</a:t>
            </a:r>
          </a:p>
          <a:p>
            <a:pPr lvl="1"/>
            <a:r>
              <a:rPr lang="en-US" dirty="0"/>
              <a:t>OSPR initiates this step</a:t>
            </a:r>
          </a:p>
        </p:txBody>
      </p:sp>
      <p:pic>
        <p:nvPicPr>
          <p:cNvPr id="5" name="Picture 4" descr="A qr code with a yellow letter">
            <a:extLst>
              <a:ext uri="{FF2B5EF4-FFF2-40B4-BE49-F238E27FC236}">
                <a16:creationId xmlns:a16="http://schemas.microsoft.com/office/drawing/2014/main" id="{F7CC21A2-9485-C963-6960-8FAAF9DE0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229" y="2151777"/>
            <a:ext cx="3507122" cy="35071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9CA009C-BBF3-1AA9-8AD4-2197529EE1E4}"/>
              </a:ext>
            </a:extLst>
          </p:cNvPr>
          <p:cNvSpPr txBox="1"/>
          <p:nvPr/>
        </p:nvSpPr>
        <p:spPr>
          <a:xfrm>
            <a:off x="628650" y="5658899"/>
            <a:ext cx="788670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900" dirty="0">
                <a:latin typeface="Proxima Nova" panose="02000506030000020004" pitchFamily="2" charset="0"/>
              </a:rPr>
              <a:t>Once PI/Co-PI routing is complete, the proposal is transmitted to chair(s) and dean(s) for review and approval.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CAD9D-DF58-7B82-B6B2-F3371A25A999}"/>
              </a:ext>
            </a:extLst>
          </p:cNvPr>
          <p:cNvSpPr txBox="1"/>
          <p:nvPr/>
        </p:nvSpPr>
        <p:spPr>
          <a:xfrm>
            <a:off x="5159493" y="1494228"/>
            <a:ext cx="3204593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900" b="1" dirty="0">
                <a:latin typeface="Proxima Nova" panose="02000506030000020004" pitchFamily="2" charset="0"/>
              </a:rPr>
              <a:t>Scan for Guidelines and Application!</a:t>
            </a:r>
          </a:p>
        </p:txBody>
      </p:sp>
    </p:spTree>
    <p:extLst>
      <p:ext uri="{BB962C8B-B14F-4D97-AF65-F5344CB8AC3E}">
        <p14:creationId xmlns:p14="http://schemas.microsoft.com/office/powerpoint/2010/main" val="425045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E6E5B-1CE2-4F02-46C4-CFA78751C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Certification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8ACD7C-A698-F48F-1E60-1087ACB961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2122916"/>
            <a:ext cx="7886700" cy="37567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FC8E53B-A62F-F5FD-056B-A2776EE3087E}"/>
              </a:ext>
            </a:extLst>
          </p:cNvPr>
          <p:cNvSpPr txBox="1"/>
          <p:nvPr/>
        </p:nvSpPr>
        <p:spPr>
          <a:xfrm>
            <a:off x="1249960" y="5961037"/>
            <a:ext cx="66490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This email is for informational purposes only. Take action in the next email link.</a:t>
            </a:r>
          </a:p>
        </p:txBody>
      </p:sp>
    </p:spTree>
    <p:extLst>
      <p:ext uri="{BB962C8B-B14F-4D97-AF65-F5344CB8AC3E}">
        <p14:creationId xmlns:p14="http://schemas.microsoft.com/office/powerpoint/2010/main" val="100304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416" y="1712525"/>
            <a:ext cx="8512693" cy="36593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72D3CE8-615E-A714-C735-BA14D90D7151}"/>
              </a:ext>
            </a:extLst>
          </p:cNvPr>
          <p:cNvSpPr txBox="1"/>
          <p:nvPr/>
        </p:nvSpPr>
        <p:spPr>
          <a:xfrm>
            <a:off x="1413461" y="5071803"/>
            <a:ext cx="665404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i="1" dirty="0">
                <a:latin typeface="Proxima Nova" panose="02000506030000020004" pitchFamily="2" charset="0"/>
              </a:rPr>
              <a:t>Click on the blue proposal number to access the certification questions.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649946F-F1C3-FFF5-69A6-E5C0BB2D91E1}"/>
              </a:ext>
            </a:extLst>
          </p:cNvPr>
          <p:cNvSpPr txBox="1"/>
          <p:nvPr/>
        </p:nvSpPr>
        <p:spPr>
          <a:xfrm>
            <a:off x="359417" y="864066"/>
            <a:ext cx="6997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1"/>
                </a:solidFill>
                <a:latin typeface="Proxima Nova" panose="02000506030000020004" pitchFamily="2" charset="0"/>
              </a:rPr>
              <a:t>Step 1: Certification</a:t>
            </a:r>
          </a:p>
        </p:txBody>
      </p:sp>
    </p:spTree>
    <p:extLst>
      <p:ext uri="{BB962C8B-B14F-4D97-AF65-F5344CB8AC3E}">
        <p14:creationId xmlns:p14="http://schemas.microsoft.com/office/powerpoint/2010/main" val="405941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3000"/>
    </mc:Choice>
    <mc:Fallback xmlns="">
      <p:transition advClick="0" advTm="3000"/>
    </mc:Fallback>
  </mc:AlternateContent>
</p:sld>
</file>

<file path=ppt/theme/theme1.xml><?xml version="1.0" encoding="utf-8"?>
<a:theme xmlns:a="http://schemas.openxmlformats.org/drawingml/2006/main" name="Office Theme">
  <a:themeElements>
    <a:clrScheme name="Towson">
      <a:dk1>
        <a:srgbClr val="000000"/>
      </a:dk1>
      <a:lt1>
        <a:srgbClr val="FFFFFF"/>
      </a:lt1>
      <a:dk2>
        <a:srgbClr val="44546A"/>
      </a:dk2>
      <a:lt2>
        <a:srgbClr val="DDDDDD"/>
      </a:lt2>
      <a:accent1>
        <a:srgbClr val="FFBB00"/>
      </a:accent1>
      <a:accent2>
        <a:srgbClr val="DDDDDD"/>
      </a:accent2>
      <a:accent3>
        <a:srgbClr val="3C3C3C"/>
      </a:accent3>
      <a:accent4>
        <a:srgbClr val="FFC000"/>
      </a:accent4>
      <a:accent5>
        <a:srgbClr val="CC9900"/>
      </a:accent5>
      <a:accent6>
        <a:srgbClr val="70AD47"/>
      </a:accent6>
      <a:hlink>
        <a:srgbClr val="CC9900"/>
      </a:hlink>
      <a:folHlink>
        <a:srgbClr val="DDDDDD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 Glen Mist-169.potx" id="{FE0F514C-37BD-40AB-9F71-28034E5F096A}" vid="{AFFBF7B2-468B-4272-BB36-0B27431F8F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TUPPT-GlenMist-43 (3)</Template>
  <TotalTime>7999</TotalTime>
  <Words>777</Words>
  <Application>Microsoft Office PowerPoint</Application>
  <PresentationFormat>On-screen Show (4:3)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Proxima Nova</vt:lpstr>
      <vt:lpstr>Proxima Nova Semibold</vt:lpstr>
      <vt:lpstr>Office Theme</vt:lpstr>
      <vt:lpstr>Faculty Development &amp; Research Committee (FDRC) Award Guidelines</vt:lpstr>
      <vt:lpstr>Faculty Development Research Committee (FDRC) Grant Program Overview</vt:lpstr>
      <vt:lpstr>FDRC Grant Eligibility</vt:lpstr>
      <vt:lpstr>FDRC Proposal Format</vt:lpstr>
      <vt:lpstr>FDRC Proposal Review Process</vt:lpstr>
      <vt:lpstr>FDRC Tips for Success</vt:lpstr>
      <vt:lpstr>Submitting Your Proposal - Overview</vt:lpstr>
      <vt:lpstr>Step 1: Certification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2: PI/Co-PI Routing Approval</vt:lpstr>
    </vt:vector>
  </TitlesOfParts>
  <Company>Towson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Development &amp; Research Committee Award Guidelines</dc:title>
  <dc:creator>Dufau, Nancy</dc:creator>
  <cp:lastModifiedBy>Fusick, Katherine</cp:lastModifiedBy>
  <cp:revision>56</cp:revision>
  <cp:lastPrinted>2022-11-08T18:46:47Z</cp:lastPrinted>
  <dcterms:created xsi:type="dcterms:W3CDTF">2019-08-29T17:07:48Z</dcterms:created>
  <dcterms:modified xsi:type="dcterms:W3CDTF">2025-01-03T19:26:57Z</dcterms:modified>
</cp:coreProperties>
</file>