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0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00A15C55-8517-42AA-B614-E9B94910E393}">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19"/>
  </p:normalViewPr>
  <p:slideViewPr>
    <p:cSldViewPr snapToGrid="0" snapToObjects="1">
      <p:cViewPr varScale="1">
        <p:scale>
          <a:sx n="101" d="100"/>
          <a:sy n="101" d="100"/>
        </p:scale>
        <p:origin x="126" y="2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60081" y="6244982"/>
            <a:ext cx="2057400" cy="365125"/>
          </a:xfrm>
        </p:spPr>
        <p:txBody>
          <a:bodyPr/>
          <a:lstStyle/>
          <a:p>
            <a:fld id="{BE4B41FD-D06B-EA42-A3A7-3BA69B7CF81B}" type="datetimeFigureOut">
              <a:rPr lang="en-US" smtClean="0"/>
              <a:t>12/17/2019</a:t>
            </a:fld>
            <a:endParaRPr lang="en-US"/>
          </a:p>
        </p:txBody>
      </p:sp>
      <p:sp>
        <p:nvSpPr>
          <p:cNvPr id="5" name="Footer Placeholder 4"/>
          <p:cNvSpPr>
            <a:spLocks noGrp="1"/>
          </p:cNvSpPr>
          <p:nvPr>
            <p:ph type="ftr" sz="quarter" idx="11"/>
          </p:nvPr>
        </p:nvSpPr>
        <p:spPr>
          <a:xfrm>
            <a:off x="3028950" y="6244982"/>
            <a:ext cx="3086100" cy="365125"/>
          </a:xfrm>
        </p:spPr>
        <p:txBody>
          <a:bodyPr/>
          <a:lstStyle/>
          <a:p>
            <a:endParaRPr lang="en-US"/>
          </a:p>
        </p:txBody>
      </p:sp>
      <p:sp>
        <p:nvSpPr>
          <p:cNvPr id="6" name="Slide Number Placeholder 5"/>
          <p:cNvSpPr>
            <a:spLocks noGrp="1"/>
          </p:cNvSpPr>
          <p:nvPr>
            <p:ph type="sldNum" sz="quarter" idx="12"/>
          </p:nvPr>
        </p:nvSpPr>
        <p:spPr>
          <a:xfrm>
            <a:off x="6972300" y="6244982"/>
            <a:ext cx="2057400" cy="365125"/>
          </a:xfrm>
        </p:spPr>
        <p:txBody>
          <a:bodyPr/>
          <a:lstStyle/>
          <a:p>
            <a:fld id="{01977278-7687-3448-A6B0-227CFE0C97B6}" type="slidenum">
              <a:rPr lang="en-US" smtClean="0"/>
              <a:t>‹#›</a:t>
            </a:fld>
            <a:endParaRPr lang="en-US"/>
          </a:p>
        </p:txBody>
      </p:sp>
    </p:spTree>
    <p:extLst>
      <p:ext uri="{BB962C8B-B14F-4D97-AF65-F5344CB8AC3E}">
        <p14:creationId xmlns:p14="http://schemas.microsoft.com/office/powerpoint/2010/main" val="3908857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E4B41FD-D06B-EA42-A3A7-3BA69B7CF81B}" type="datetimeFigureOut">
              <a:rPr lang="en-US" smtClean="0"/>
              <a:t>12/17/2019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977278-7687-3448-A6B0-227CFE0C97B6}" type="slidenum">
              <a:rPr lang="en-US" smtClean="0"/>
              <a:t>‹#›</a:t>
            </a:fld>
            <a:endParaRPr lang="en-US"/>
          </a:p>
        </p:txBody>
      </p:sp>
    </p:spTree>
    <p:extLst>
      <p:ext uri="{BB962C8B-B14F-4D97-AF65-F5344CB8AC3E}">
        <p14:creationId xmlns:p14="http://schemas.microsoft.com/office/powerpoint/2010/main" val="4067629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65706" y="1652952"/>
            <a:ext cx="1971675" cy="4524010"/>
          </a:xfrm>
        </p:spPr>
        <p:txBody>
          <a:bodyPr vert="eaVert"/>
          <a:lstStyle>
            <a:lvl1pPr>
              <a:defRPr>
                <a:solidFill>
                  <a:schemeClr val="bg1"/>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1652953"/>
            <a:ext cx="6164873" cy="452400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E4B41FD-D06B-EA42-A3A7-3BA69B7CF81B}" type="datetimeFigureOut">
              <a:rPr lang="en-US" smtClean="0"/>
              <a:t>12/17/2019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977278-7687-3448-A6B0-227CFE0C97B6}" type="slidenum">
              <a:rPr lang="en-US" smtClean="0"/>
              <a:t>‹#›</a:t>
            </a:fld>
            <a:endParaRPr lang="en-US"/>
          </a:p>
        </p:txBody>
      </p:sp>
    </p:spTree>
    <p:extLst>
      <p:ext uri="{BB962C8B-B14F-4D97-AF65-F5344CB8AC3E}">
        <p14:creationId xmlns:p14="http://schemas.microsoft.com/office/powerpoint/2010/main" val="94298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E4B41FD-D06B-EA42-A3A7-3BA69B7CF81B}" type="datetimeFigureOut">
              <a:rPr lang="en-US" smtClean="0"/>
              <a:t>12/17/2019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977278-7687-3448-A6B0-227CFE0C97B6}" type="slidenum">
              <a:rPr lang="en-US" smtClean="0"/>
              <a:t>‹#›</a:t>
            </a:fld>
            <a:endParaRPr lang="en-US"/>
          </a:p>
        </p:txBody>
      </p:sp>
    </p:spTree>
    <p:extLst>
      <p:ext uri="{BB962C8B-B14F-4D97-AF65-F5344CB8AC3E}">
        <p14:creationId xmlns:p14="http://schemas.microsoft.com/office/powerpoint/2010/main" val="3114174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E4B41FD-D06B-EA42-A3A7-3BA69B7CF81B}" type="datetimeFigureOut">
              <a:rPr lang="en-US" smtClean="0"/>
              <a:t>12/17/2019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977278-7687-3448-A6B0-227CFE0C97B6}" type="slidenum">
              <a:rPr lang="en-US" smtClean="0"/>
              <a:t>‹#›</a:t>
            </a:fld>
            <a:endParaRPr lang="en-US"/>
          </a:p>
        </p:txBody>
      </p:sp>
    </p:spTree>
    <p:extLst>
      <p:ext uri="{BB962C8B-B14F-4D97-AF65-F5344CB8AC3E}">
        <p14:creationId xmlns:p14="http://schemas.microsoft.com/office/powerpoint/2010/main" val="2842149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E4B41FD-D06B-EA42-A3A7-3BA69B7CF81B}" type="datetimeFigureOut">
              <a:rPr lang="en-US" smtClean="0"/>
              <a:t>12/17/2019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977278-7687-3448-A6B0-227CFE0C97B6}" type="slidenum">
              <a:rPr lang="en-US" smtClean="0"/>
              <a:t>‹#›</a:t>
            </a:fld>
            <a:endParaRPr lang="en-US"/>
          </a:p>
        </p:txBody>
      </p:sp>
    </p:spTree>
    <p:extLst>
      <p:ext uri="{BB962C8B-B14F-4D97-AF65-F5344CB8AC3E}">
        <p14:creationId xmlns:p14="http://schemas.microsoft.com/office/powerpoint/2010/main" val="1980392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0" y="252046"/>
            <a:ext cx="7977279" cy="111589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E4B41FD-D06B-EA42-A3A7-3BA69B7CF81B}" type="datetimeFigureOut">
              <a:rPr lang="en-US" smtClean="0"/>
              <a:t>12/17/2019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977278-7687-3448-A6B0-227CFE0C97B6}" type="slidenum">
              <a:rPr lang="en-US" smtClean="0"/>
              <a:t>‹#›</a:t>
            </a:fld>
            <a:endParaRPr lang="en-US"/>
          </a:p>
        </p:txBody>
      </p:sp>
    </p:spTree>
    <p:extLst>
      <p:ext uri="{BB962C8B-B14F-4D97-AF65-F5344CB8AC3E}">
        <p14:creationId xmlns:p14="http://schemas.microsoft.com/office/powerpoint/2010/main" val="3012796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E4B41FD-D06B-EA42-A3A7-3BA69B7CF81B}" type="datetimeFigureOut">
              <a:rPr lang="en-US" smtClean="0"/>
              <a:t>12/17/2019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977278-7687-3448-A6B0-227CFE0C97B6}" type="slidenum">
              <a:rPr lang="en-US" smtClean="0"/>
              <a:t>‹#›</a:t>
            </a:fld>
            <a:endParaRPr lang="en-US"/>
          </a:p>
        </p:txBody>
      </p:sp>
    </p:spTree>
    <p:extLst>
      <p:ext uri="{BB962C8B-B14F-4D97-AF65-F5344CB8AC3E}">
        <p14:creationId xmlns:p14="http://schemas.microsoft.com/office/powerpoint/2010/main" val="2277106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4B41FD-D06B-EA42-A3A7-3BA69B7CF81B}" type="datetimeFigureOut">
              <a:rPr lang="en-US" smtClean="0"/>
              <a:t>12/17/2019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977278-7687-3448-A6B0-227CFE0C97B6}" type="slidenum">
              <a:rPr lang="en-US" smtClean="0"/>
              <a:t>‹#›</a:t>
            </a:fld>
            <a:endParaRPr lang="en-US"/>
          </a:p>
        </p:txBody>
      </p:sp>
    </p:spTree>
    <p:extLst>
      <p:ext uri="{BB962C8B-B14F-4D97-AF65-F5344CB8AC3E}">
        <p14:creationId xmlns:p14="http://schemas.microsoft.com/office/powerpoint/2010/main" val="3129748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8650" y="1565030"/>
            <a:ext cx="2949178" cy="973015"/>
          </a:xfrm>
        </p:spPr>
        <p:txBody>
          <a:bodyPr anchor="b">
            <a:normAutofit/>
          </a:bodyPr>
          <a:lstStyle>
            <a:lvl1pPr>
              <a:defRPr sz="2800">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887391" y="1565030"/>
            <a:ext cx="4629150" cy="429602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637692"/>
            <a:ext cx="2949178" cy="323129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E4B41FD-D06B-EA42-A3A7-3BA69B7CF81B}" type="datetimeFigureOut">
              <a:rPr lang="en-US" smtClean="0"/>
              <a:t>12/17/2019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977278-7687-3448-A6B0-227CFE0C97B6}" type="slidenum">
              <a:rPr lang="en-US" smtClean="0"/>
              <a:t>‹#›</a:t>
            </a:fld>
            <a:endParaRPr lang="en-US"/>
          </a:p>
        </p:txBody>
      </p:sp>
    </p:spTree>
    <p:extLst>
      <p:ext uri="{BB962C8B-B14F-4D97-AF65-F5344CB8AC3E}">
        <p14:creationId xmlns:p14="http://schemas.microsoft.com/office/powerpoint/2010/main" val="2539919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1565031"/>
            <a:ext cx="2949178" cy="803030"/>
          </a:xfrm>
        </p:spPr>
        <p:txBody>
          <a:bodyPr anchor="b">
            <a:noAutofit/>
          </a:bodyPr>
          <a:lstStyle>
            <a:lvl1pPr>
              <a:defRPr sz="2800">
                <a:solidFill>
                  <a:schemeClr val="bg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1565031"/>
            <a:ext cx="4629150" cy="4296020"/>
          </a:xfrm>
          <a:no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491154"/>
            <a:ext cx="2949178" cy="337783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E4B41FD-D06B-EA42-A3A7-3BA69B7CF81B}" type="datetimeFigureOut">
              <a:rPr lang="en-US" smtClean="0"/>
              <a:t>12/17/2019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977278-7687-3448-A6B0-227CFE0C97B6}" type="slidenum">
              <a:rPr lang="en-US" smtClean="0"/>
              <a:t>‹#›</a:t>
            </a:fld>
            <a:endParaRPr lang="en-US"/>
          </a:p>
        </p:txBody>
      </p:sp>
    </p:spTree>
    <p:extLst>
      <p:ext uri="{BB962C8B-B14F-4D97-AF65-F5344CB8AC3E}">
        <p14:creationId xmlns:p14="http://schemas.microsoft.com/office/powerpoint/2010/main" val="1151735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48603"/>
            <a:ext cx="7202365" cy="1325563"/>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4B41FD-D06B-EA42-A3A7-3BA69B7CF81B}" type="datetimeFigureOut">
              <a:rPr lang="en-US" smtClean="0"/>
              <a:t>12/17/2019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977278-7687-3448-A6B0-227CFE0C97B6}" type="slidenum">
              <a:rPr lang="en-US" smtClean="0"/>
              <a:t>‹#›</a:t>
            </a:fld>
            <a:endParaRPr lang="en-US"/>
          </a:p>
        </p:txBody>
      </p:sp>
    </p:spTree>
    <p:extLst>
      <p:ext uri="{BB962C8B-B14F-4D97-AF65-F5344CB8AC3E}">
        <p14:creationId xmlns:p14="http://schemas.microsoft.com/office/powerpoint/2010/main" val="38969552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000" kern="1200">
          <a:solidFill>
            <a:schemeClr val="tx1"/>
          </a:solidFill>
          <a:latin typeface="Proxima Nova" panose="02000506030000020004" pitchFamily="2"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Proxima Nova" panose="02000506030000020004"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Proxima Nova" panose="02000506030000020004"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Proxima Nova" panose="02000506030000020004"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Proxima Nova" panose="02000506030000020004"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Proxima Nova" panose="02000506030000020004"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mailto:irb@towson.edu"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irb@Towson.edu" TargetMode="External"/><Relationship Id="rId2" Type="http://schemas.openxmlformats.org/officeDocument/2006/relationships/hyperlink" Target="https://kuali-research.zendesk.com/hc/en-us/articles/115010827428-Protocols-Submitting-a-Protoco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4E5DC-F785-3C44-8D74-72C83B9903DC}"/>
              </a:ext>
            </a:extLst>
          </p:cNvPr>
          <p:cNvSpPr>
            <a:spLocks noGrp="1"/>
          </p:cNvSpPr>
          <p:nvPr>
            <p:ph type="ctrTitle"/>
          </p:nvPr>
        </p:nvSpPr>
        <p:spPr/>
        <p:txBody>
          <a:bodyPr>
            <a:normAutofit/>
          </a:bodyPr>
          <a:lstStyle/>
          <a:p>
            <a:r>
              <a:rPr lang="en-US" sz="7200" dirty="0" smtClean="0"/>
              <a:t>Kuali Protocols</a:t>
            </a:r>
            <a:endParaRPr lang="en-US" sz="7200" dirty="0"/>
          </a:p>
        </p:txBody>
      </p:sp>
      <p:sp>
        <p:nvSpPr>
          <p:cNvPr id="3" name="Subtitle 2">
            <a:extLst>
              <a:ext uri="{FF2B5EF4-FFF2-40B4-BE49-F238E27FC236}">
                <a16:creationId xmlns:a16="http://schemas.microsoft.com/office/drawing/2014/main" id="{1103FB4D-68CC-6D49-9F8F-3A82CADE9490}"/>
              </a:ext>
            </a:extLst>
          </p:cNvPr>
          <p:cNvSpPr>
            <a:spLocks noGrp="1"/>
          </p:cNvSpPr>
          <p:nvPr>
            <p:ph type="subTitle" idx="1"/>
          </p:nvPr>
        </p:nvSpPr>
        <p:spPr/>
        <p:txBody>
          <a:bodyPr>
            <a:normAutofit/>
          </a:bodyPr>
          <a:lstStyle/>
          <a:p>
            <a:r>
              <a:rPr lang="en-US" sz="4000" dirty="0" smtClean="0"/>
              <a:t>User Guide</a:t>
            </a:r>
          </a:p>
          <a:p>
            <a:r>
              <a:rPr lang="en-US" sz="1600" i="1" dirty="0" smtClean="0"/>
              <a:t>Review guide for faculty, staff, and students submitting IRB protocols</a:t>
            </a:r>
            <a:endParaRPr lang="en-US" sz="1600" i="1" dirty="0"/>
          </a:p>
        </p:txBody>
      </p:sp>
    </p:spTree>
    <p:extLst>
      <p:ext uri="{BB962C8B-B14F-4D97-AF65-F5344CB8AC3E}">
        <p14:creationId xmlns:p14="http://schemas.microsoft.com/office/powerpoint/2010/main" val="16509624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Kuali Protocols?</a:t>
            </a:r>
            <a:endParaRPr lang="en-US" dirty="0"/>
          </a:p>
        </p:txBody>
      </p:sp>
      <p:sp>
        <p:nvSpPr>
          <p:cNvPr id="3" name="Content Placeholder 2"/>
          <p:cNvSpPr>
            <a:spLocks noGrp="1"/>
          </p:cNvSpPr>
          <p:nvPr>
            <p:ph idx="1"/>
          </p:nvPr>
        </p:nvSpPr>
        <p:spPr/>
        <p:txBody>
          <a:bodyPr>
            <a:normAutofit lnSpcReduction="10000"/>
          </a:bodyPr>
          <a:lstStyle/>
          <a:p>
            <a:r>
              <a:rPr lang="en-US" dirty="0" smtClean="0"/>
              <a:t>Kuali Protocols is a software system used to electronically submit, review, approve and monitor active IRB protocols.</a:t>
            </a:r>
            <a:r>
              <a:rPr lang="en-US" dirty="0"/>
              <a:t> </a:t>
            </a:r>
            <a:r>
              <a:rPr lang="en-US" dirty="0" smtClean="0"/>
              <a:t>Paper </a:t>
            </a:r>
            <a:r>
              <a:rPr lang="en-US" dirty="0"/>
              <a:t>submissions are no longer </a:t>
            </a:r>
            <a:r>
              <a:rPr lang="en-US" dirty="0" smtClean="0"/>
              <a:t>accepted</a:t>
            </a:r>
            <a:r>
              <a:rPr lang="en-US" dirty="0"/>
              <a:t>.</a:t>
            </a:r>
            <a:r>
              <a:rPr lang="en-US" dirty="0" smtClean="0"/>
              <a:t> </a:t>
            </a:r>
          </a:p>
          <a:p>
            <a:r>
              <a:rPr lang="en-US" dirty="0"/>
              <a:t>The system streamlines the IRB review process and serves as a centralized, electronic record keeping system accessible by both IRB administrators </a:t>
            </a:r>
            <a:r>
              <a:rPr lang="en-US" dirty="0" smtClean="0"/>
              <a:t>and </a:t>
            </a:r>
            <a:r>
              <a:rPr lang="en-US" dirty="0"/>
              <a:t>investigators. </a:t>
            </a:r>
            <a:endParaRPr lang="en-US" dirty="0" smtClean="0"/>
          </a:p>
          <a:p>
            <a:r>
              <a:rPr lang="en-US" dirty="0" smtClean="0"/>
              <a:t>All TU faculty, staff, and students have access to the portal by logging in with their </a:t>
            </a:r>
            <a:r>
              <a:rPr lang="en-US" dirty="0" err="1" smtClean="0"/>
              <a:t>netID</a:t>
            </a:r>
            <a:r>
              <a:rPr lang="en-US" dirty="0" smtClean="0"/>
              <a:t> username and password. </a:t>
            </a:r>
          </a:p>
        </p:txBody>
      </p:sp>
      <p:pic>
        <p:nvPicPr>
          <p:cNvPr id="4" name="Picture 2" descr="https://research.umbc.edu/files/2018/01/Kuali-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24575" y="5794005"/>
            <a:ext cx="2762250" cy="8667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53736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does the system work?</a:t>
            </a:r>
            <a:endParaRPr lang="en-US" dirty="0"/>
          </a:p>
        </p:txBody>
      </p:sp>
      <p:sp>
        <p:nvSpPr>
          <p:cNvPr id="3" name="Content Placeholder 2"/>
          <p:cNvSpPr>
            <a:spLocks noGrp="1"/>
          </p:cNvSpPr>
          <p:nvPr>
            <p:ph idx="1"/>
          </p:nvPr>
        </p:nvSpPr>
        <p:spPr>
          <a:xfrm>
            <a:off x="628650" y="1800225"/>
            <a:ext cx="7886700" cy="4491038"/>
          </a:xfrm>
        </p:spPr>
        <p:txBody>
          <a:bodyPr>
            <a:normAutofit fontScale="62500" lnSpcReduction="20000"/>
          </a:bodyPr>
          <a:lstStyle/>
          <a:p>
            <a:r>
              <a:rPr lang="en-US" dirty="0" smtClean="0"/>
              <a:t>Easy! The electronic form mimics the original hardcopies of the applications (accelerated vs. standard/full board), but is condensed into one single form. Investigators will have a general questionnaire screen that, when completed, will populate the appropriate submission (acc. vs. ST/FB) and its corresponding questions.</a:t>
            </a:r>
          </a:p>
          <a:p>
            <a:r>
              <a:rPr lang="en-US" dirty="0" smtClean="0"/>
              <a:t>Users can upload and label attachments at the end of their application</a:t>
            </a:r>
            <a:r>
              <a:rPr lang="en-US" dirty="0" smtClean="0"/>
              <a:t>. </a:t>
            </a:r>
            <a:endParaRPr lang="en-US" dirty="0" smtClean="0"/>
          </a:p>
          <a:p>
            <a:r>
              <a:rPr lang="en-US" dirty="0" smtClean="0"/>
              <a:t>Review </a:t>
            </a:r>
            <a:r>
              <a:rPr lang="en-US" dirty="0" smtClean="0"/>
              <a:t>comments are made directly to the application fields to help investigators easily identify what areas need revising and</a:t>
            </a:r>
            <a:r>
              <a:rPr lang="en-US" dirty="0" smtClean="0"/>
              <a:t>,</a:t>
            </a:r>
            <a:endParaRPr lang="en-US" dirty="0" smtClean="0"/>
          </a:p>
          <a:p>
            <a:r>
              <a:rPr lang="en-US" dirty="0" smtClean="0"/>
              <a:t>When Principal Investigators (PIs) revise their submission, it will automatically track changes within the application for the IRB to review. </a:t>
            </a:r>
          </a:p>
          <a:p>
            <a:r>
              <a:rPr lang="en-US" dirty="0" smtClean="0"/>
              <a:t>System generated reminders are sent to PIs for continuing renewal, expiration, and more.</a:t>
            </a:r>
          </a:p>
          <a:p>
            <a:endParaRPr lang="en-US" dirty="0" smtClean="0"/>
          </a:p>
          <a:p>
            <a:pPr marL="0" indent="0">
              <a:buNone/>
            </a:pPr>
            <a:r>
              <a:rPr lang="en-US" dirty="0" smtClean="0"/>
              <a:t>BONUS:</a:t>
            </a:r>
            <a:br>
              <a:rPr lang="en-US" dirty="0" smtClean="0"/>
            </a:br>
            <a:r>
              <a:rPr lang="en-US" dirty="0" smtClean="0"/>
              <a:t>The CITI training website is integrated into Kuali Protocols, so all TU users who have completed CITI training will have their certificates directly uploaded into the application in the “People” field.</a:t>
            </a:r>
            <a:endParaRPr lang="en-US" dirty="0"/>
          </a:p>
        </p:txBody>
      </p:sp>
    </p:spTree>
    <p:extLst>
      <p:ext uri="{BB962C8B-B14F-4D97-AF65-F5344CB8AC3E}">
        <p14:creationId xmlns:p14="http://schemas.microsoft.com/office/powerpoint/2010/main" val="32966362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rotWithShape="1">
          <a:blip r:embed="rId2">
            <a:extLst>
              <a:ext uri="{28A0092B-C50C-407E-A947-70E740481C1C}">
                <a14:useLocalDpi xmlns:a14="http://schemas.microsoft.com/office/drawing/2010/main" val="0"/>
              </a:ext>
            </a:extLst>
          </a:blip>
          <a:srcRect l="484" t="1897" r="-242" b="24242"/>
          <a:stretch/>
        </p:blipFill>
        <p:spPr>
          <a:xfrm>
            <a:off x="809624" y="4557581"/>
            <a:ext cx="7848600" cy="1857375"/>
          </a:xfrm>
        </p:spPr>
      </p:pic>
      <p:sp>
        <p:nvSpPr>
          <p:cNvPr id="2" name="Title 1"/>
          <p:cNvSpPr>
            <a:spLocks noGrp="1"/>
          </p:cNvSpPr>
          <p:nvPr>
            <p:ph type="title"/>
          </p:nvPr>
        </p:nvSpPr>
        <p:spPr/>
        <p:txBody>
          <a:bodyPr/>
          <a:lstStyle/>
          <a:p>
            <a:r>
              <a:rPr lang="en-US" dirty="0" smtClean="0"/>
              <a:t>Your Protocol Dashboard</a:t>
            </a:r>
            <a:endParaRPr lang="en-US" dirty="0"/>
          </a:p>
        </p:txBody>
      </p:sp>
      <p:sp>
        <p:nvSpPr>
          <p:cNvPr id="6" name="TextBox 5"/>
          <p:cNvSpPr txBox="1"/>
          <p:nvPr/>
        </p:nvSpPr>
        <p:spPr>
          <a:xfrm>
            <a:off x="628650" y="1790700"/>
            <a:ext cx="8029574" cy="2582245"/>
          </a:xfrm>
          <a:prstGeom prst="rect">
            <a:avLst/>
          </a:prstGeom>
          <a:noFill/>
        </p:spPr>
        <p:txBody>
          <a:bodyPr wrap="square" rtlCol="0">
            <a:spAutoFit/>
          </a:bodyPr>
          <a:lstStyle/>
          <a:p>
            <a:pPr marL="342900" lvl="0" indent="-342900">
              <a:lnSpc>
                <a:spcPct val="90000"/>
              </a:lnSpc>
              <a:spcBef>
                <a:spcPts val="1000"/>
              </a:spcBef>
              <a:buFont typeface="Arial" panose="020B0604020202020204" pitchFamily="34" charset="0"/>
              <a:buChar char="•"/>
            </a:pPr>
            <a:r>
              <a:rPr lang="en-US" sz="2000" dirty="0" smtClean="0">
                <a:solidFill>
                  <a:srgbClr val="FFFFFF"/>
                </a:solidFill>
                <a:latin typeface="Proxima Nova" panose="02000506030000020004" pitchFamily="2" charset="0"/>
              </a:rPr>
              <a:t>Once you login you will be brought to your Protocols Dashboard. This dashboard will display all protocols that have been submitted in the system. </a:t>
            </a:r>
          </a:p>
          <a:p>
            <a:pPr marL="342900" lvl="0" indent="-342900">
              <a:lnSpc>
                <a:spcPct val="90000"/>
              </a:lnSpc>
              <a:spcBef>
                <a:spcPts val="1000"/>
              </a:spcBef>
              <a:buFont typeface="Arial" panose="020B0604020202020204" pitchFamily="34" charset="0"/>
              <a:buChar char="•"/>
            </a:pPr>
            <a:r>
              <a:rPr lang="en-US" sz="2000" dirty="0" smtClean="0">
                <a:solidFill>
                  <a:srgbClr val="FFFFFF"/>
                </a:solidFill>
                <a:latin typeface="Proxima Nova" panose="02000506030000020004" pitchFamily="2" charset="0"/>
              </a:rPr>
              <a:t>To create a new IRB protocol application, click on the “+ New Protocol” icon in the top right corner. </a:t>
            </a:r>
          </a:p>
          <a:p>
            <a:pPr marL="342900" lvl="0" indent="-342900">
              <a:lnSpc>
                <a:spcPct val="90000"/>
              </a:lnSpc>
              <a:spcBef>
                <a:spcPts val="1000"/>
              </a:spcBef>
              <a:buFont typeface="Arial" panose="020B0604020202020204" pitchFamily="34" charset="0"/>
              <a:buChar char="•"/>
            </a:pPr>
            <a:r>
              <a:rPr lang="en-US" sz="2000" dirty="0" smtClean="0">
                <a:solidFill>
                  <a:srgbClr val="FFFFFF"/>
                </a:solidFill>
                <a:latin typeface="Proxima Nova" panose="02000506030000020004" pitchFamily="2" charset="0"/>
              </a:rPr>
              <a:t>Then select “IRB.”</a:t>
            </a:r>
          </a:p>
          <a:p>
            <a:pPr lvl="0">
              <a:lnSpc>
                <a:spcPct val="90000"/>
              </a:lnSpc>
              <a:spcBef>
                <a:spcPts val="1000"/>
              </a:spcBef>
            </a:pPr>
            <a:r>
              <a:rPr lang="en-US" sz="1600" i="1" dirty="0" smtClean="0">
                <a:solidFill>
                  <a:srgbClr val="FFFFFF"/>
                </a:solidFill>
                <a:latin typeface="Proxima Nova" panose="02000506030000020004" pitchFamily="2" charset="0"/>
              </a:rPr>
              <a:t>*</a:t>
            </a:r>
            <a:r>
              <a:rPr lang="en-US" sz="1600" i="1" dirty="0" smtClean="0">
                <a:solidFill>
                  <a:srgbClr val="FFFFFF"/>
                </a:solidFill>
                <a:latin typeface="Proxima Nova" panose="02000506030000020004" pitchFamily="2" charset="0"/>
              </a:rPr>
              <a:t>Note</a:t>
            </a:r>
            <a:r>
              <a:rPr lang="en-US" sz="1600" i="1" dirty="0" smtClean="0">
                <a:solidFill>
                  <a:srgbClr val="FFFFFF"/>
                </a:solidFill>
                <a:latin typeface="Proxima Nova" panose="02000506030000020004" pitchFamily="2" charset="0"/>
              </a:rPr>
              <a:t>: Do NOT submit IACUC protocols through the system. This is for </a:t>
            </a:r>
            <a:r>
              <a:rPr lang="en-US" sz="1600" i="1" dirty="0" smtClean="0">
                <a:solidFill>
                  <a:srgbClr val="FFFFFF"/>
                </a:solidFill>
                <a:latin typeface="Proxima Nova" panose="02000506030000020004" pitchFamily="2" charset="0"/>
              </a:rPr>
              <a:t> 	  	  administrators </a:t>
            </a:r>
            <a:r>
              <a:rPr lang="en-US" sz="1600" i="1" dirty="0" smtClean="0">
                <a:solidFill>
                  <a:srgbClr val="FFFFFF"/>
                </a:solidFill>
                <a:latin typeface="Proxima Nova" panose="02000506030000020004" pitchFamily="2" charset="0"/>
              </a:rPr>
              <a:t>only!</a:t>
            </a:r>
            <a:endParaRPr lang="en-US" sz="1600" i="1" dirty="0">
              <a:solidFill>
                <a:srgbClr val="FFFFFF"/>
              </a:solidFill>
              <a:latin typeface="Proxima Nova" panose="02000506030000020004" pitchFamily="2" charset="0"/>
            </a:endParaRPr>
          </a:p>
        </p:txBody>
      </p:sp>
    </p:spTree>
    <p:extLst>
      <p:ext uri="{BB962C8B-B14F-4D97-AF65-F5344CB8AC3E}">
        <p14:creationId xmlns:p14="http://schemas.microsoft.com/office/powerpoint/2010/main" val="19972184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Continuing with your submission…</a:t>
            </a:r>
            <a:endParaRPr lang="en-US" dirty="0"/>
          </a:p>
        </p:txBody>
      </p:sp>
      <p:sp>
        <p:nvSpPr>
          <p:cNvPr id="3" name="Content Placeholder 2"/>
          <p:cNvSpPr>
            <a:spLocks noGrp="1"/>
          </p:cNvSpPr>
          <p:nvPr>
            <p:ph idx="1"/>
          </p:nvPr>
        </p:nvSpPr>
        <p:spPr>
          <a:xfrm>
            <a:off x="628650" y="1743075"/>
            <a:ext cx="7886700" cy="5048250"/>
          </a:xfrm>
        </p:spPr>
        <p:txBody>
          <a:bodyPr>
            <a:normAutofit lnSpcReduction="10000"/>
          </a:bodyPr>
          <a:lstStyle/>
          <a:p>
            <a:pPr marL="0" indent="0">
              <a:buNone/>
            </a:pPr>
            <a:r>
              <a:rPr lang="en-US" sz="2000" dirty="0" smtClean="0"/>
              <a:t>You will be brought to the IRB General Information screen below</a:t>
            </a:r>
          </a:p>
          <a:p>
            <a:pPr marL="0" indent="0">
              <a:buNone/>
            </a:pPr>
            <a:endParaRPr lang="en-US" sz="2000" dirty="0"/>
          </a:p>
          <a:p>
            <a:pPr marL="0" indent="0">
              <a:buNone/>
            </a:pPr>
            <a:endParaRPr lang="en-US" sz="2000" dirty="0" smtClean="0"/>
          </a:p>
          <a:p>
            <a:pPr marL="0" indent="0">
              <a:buNone/>
            </a:pPr>
            <a:endParaRPr lang="en-US" sz="2000" dirty="0"/>
          </a:p>
          <a:p>
            <a:pPr marL="0" indent="0">
              <a:buNone/>
            </a:pPr>
            <a:endParaRPr lang="en-US" sz="2000" dirty="0" smtClean="0"/>
          </a:p>
          <a:p>
            <a:pPr marL="0" indent="0">
              <a:buNone/>
            </a:pPr>
            <a:endParaRPr lang="en-US" sz="2000" dirty="0"/>
          </a:p>
          <a:p>
            <a:pPr marL="0" indent="0">
              <a:buNone/>
            </a:pPr>
            <a:endParaRPr lang="en-US" sz="2000" dirty="0" smtClean="0"/>
          </a:p>
          <a:p>
            <a:r>
              <a:rPr lang="en-US" sz="2000" dirty="0" smtClean="0"/>
              <a:t>All TU faculty, staff, and students should be able to search for and select their name from the pulldown menu for “Principal Investigator.” To search, start typing your last name and the available selections should pre-populate. </a:t>
            </a:r>
          </a:p>
          <a:p>
            <a:pPr marL="457200" lvl="1" indent="0">
              <a:buNone/>
            </a:pPr>
            <a:r>
              <a:rPr lang="en-US" sz="1200" i="1" dirty="0" smtClean="0"/>
              <a:t>If you do not see your name, please contact the OSPR office at 410-704-2236 or email at </a:t>
            </a:r>
            <a:r>
              <a:rPr lang="en-US" sz="1200" i="1" dirty="0" smtClean="0">
                <a:hlinkClick r:id="rId2"/>
              </a:rPr>
              <a:t>irb@towson.edu</a:t>
            </a:r>
            <a:r>
              <a:rPr lang="en-US" sz="1200" i="1" dirty="0" smtClean="0"/>
              <a:t>. </a:t>
            </a:r>
          </a:p>
          <a:p>
            <a:r>
              <a:rPr lang="en-US" sz="2000" dirty="0" smtClean="0"/>
              <a:t>Use the pulldown menu under “Department, Office, or Division?” to select the appropriate department or office you are employed with. If you are a student, select your major’s department. </a:t>
            </a:r>
            <a:endParaRPr lang="en-US" sz="2000" dirty="0"/>
          </a:p>
        </p:txBody>
      </p:sp>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b="19949"/>
          <a:stretch/>
        </p:blipFill>
        <p:spPr>
          <a:xfrm>
            <a:off x="1134939" y="2192288"/>
            <a:ext cx="6189785" cy="2008237"/>
          </a:xfrm>
          <a:prstGeom prst="rect">
            <a:avLst/>
          </a:prstGeom>
        </p:spPr>
      </p:pic>
    </p:spTree>
    <p:extLst>
      <p:ext uri="{BB962C8B-B14F-4D97-AF65-F5344CB8AC3E}">
        <p14:creationId xmlns:p14="http://schemas.microsoft.com/office/powerpoint/2010/main" val="9208246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Continued…</a:t>
            </a:r>
            <a:endParaRPr lang="en-US" dirty="0"/>
          </a:p>
        </p:txBody>
      </p:sp>
      <p:sp>
        <p:nvSpPr>
          <p:cNvPr id="3" name="Content Placeholder 2"/>
          <p:cNvSpPr>
            <a:spLocks noGrp="1"/>
          </p:cNvSpPr>
          <p:nvPr>
            <p:ph idx="1"/>
          </p:nvPr>
        </p:nvSpPr>
        <p:spPr>
          <a:xfrm>
            <a:off x="628650" y="1710508"/>
            <a:ext cx="4953000" cy="1546225"/>
          </a:xfrm>
        </p:spPr>
        <p:txBody>
          <a:bodyPr>
            <a:normAutofit fontScale="92500" lnSpcReduction="20000"/>
          </a:bodyPr>
          <a:lstStyle/>
          <a:p>
            <a:r>
              <a:rPr lang="en-US" sz="2200" dirty="0" smtClean="0"/>
              <a:t>The “next” button will guide you through what is required for the protocol to be saved. If you choose “Cancel” the protocol will not be saved and the system will return you to the Researcher’s dashboard. </a:t>
            </a:r>
            <a:endParaRPr lang="en-US" sz="2200" dirty="0" smtClean="0"/>
          </a:p>
          <a:p>
            <a:pPr marL="0" indent="0">
              <a:buNone/>
            </a:pPr>
            <a:endParaRPr lang="en-US" sz="2400"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77149" t="12491" b="60062"/>
          <a:stretch/>
        </p:blipFill>
        <p:spPr>
          <a:xfrm>
            <a:off x="6257925" y="2006600"/>
            <a:ext cx="2111510" cy="1027906"/>
          </a:xfrm>
          <a:prstGeom prst="rect">
            <a:avLst/>
          </a:prstGeom>
        </p:spPr>
      </p:pic>
      <p:sp>
        <p:nvSpPr>
          <p:cNvPr id="5" name="TextBox 4"/>
          <p:cNvSpPr txBox="1"/>
          <p:nvPr/>
        </p:nvSpPr>
        <p:spPr>
          <a:xfrm>
            <a:off x="628650" y="3204994"/>
            <a:ext cx="7550285" cy="1965666"/>
          </a:xfrm>
          <a:prstGeom prst="rect">
            <a:avLst/>
          </a:prstGeom>
          <a:noFill/>
        </p:spPr>
        <p:txBody>
          <a:bodyPr wrap="square" rtlCol="0">
            <a:spAutoFit/>
          </a:bodyPr>
          <a:lstStyle/>
          <a:p>
            <a:pPr marL="228600" lvl="0" indent="-228600">
              <a:lnSpc>
                <a:spcPct val="90000"/>
              </a:lnSpc>
              <a:spcBef>
                <a:spcPts val="1000"/>
              </a:spcBef>
              <a:buFont typeface="Arial" panose="020B0604020202020204" pitchFamily="34" charset="0"/>
              <a:buChar char="•"/>
            </a:pPr>
            <a:r>
              <a:rPr lang="en-US" dirty="0" smtClean="0">
                <a:solidFill>
                  <a:srgbClr val="FFFFFF"/>
                </a:solidFill>
                <a:latin typeface="Proxima Nova" panose="02000506030000020004" pitchFamily="2" charset="0"/>
              </a:rPr>
              <a:t>Complete the general questionnaire that appears on the next screen. All fields are required in order to proceed to the remaining application. </a:t>
            </a:r>
          </a:p>
          <a:p>
            <a:pPr marL="228600" lvl="0" indent="-228600">
              <a:lnSpc>
                <a:spcPct val="90000"/>
              </a:lnSpc>
              <a:spcBef>
                <a:spcPts val="1000"/>
              </a:spcBef>
              <a:buFont typeface="Arial" panose="020B0604020202020204" pitchFamily="34" charset="0"/>
              <a:buChar char="•"/>
            </a:pPr>
            <a:r>
              <a:rPr lang="en-US" dirty="0" smtClean="0">
                <a:solidFill>
                  <a:srgbClr val="FFFFFF"/>
                </a:solidFill>
                <a:latin typeface="Proxima Nova" panose="02000506030000020004" pitchFamily="2" charset="0"/>
              </a:rPr>
              <a:t>After you complete the questionnaire, the form will generate a message verifying which application review type you qualify for (accelerated or standard/full board). You will need to review and certify that you selected the appropriate fields before you can continue to complete the application. </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3316" y="5321010"/>
            <a:ext cx="4787699" cy="1264252"/>
          </a:xfrm>
          <a:prstGeom prst="rect">
            <a:avLst/>
          </a:prstGeom>
        </p:spPr>
      </p:pic>
      <p:sp>
        <p:nvSpPr>
          <p:cNvPr id="7" name="TextBox 6"/>
          <p:cNvSpPr txBox="1"/>
          <p:nvPr/>
        </p:nvSpPr>
        <p:spPr>
          <a:xfrm>
            <a:off x="247651" y="5168306"/>
            <a:ext cx="2133600" cy="1569660"/>
          </a:xfrm>
          <a:prstGeom prst="rect">
            <a:avLst/>
          </a:prstGeom>
          <a:noFill/>
        </p:spPr>
        <p:txBody>
          <a:bodyPr wrap="square" rtlCol="0">
            <a:spAutoFit/>
          </a:bodyPr>
          <a:lstStyle/>
          <a:p>
            <a:r>
              <a:rPr lang="en-US" sz="1200" dirty="0" smtClean="0">
                <a:solidFill>
                  <a:srgbClr val="FF0000"/>
                </a:solidFill>
              </a:rPr>
              <a:t>Note: If you qualify for standard or full board review, please make sure you are submitting in time for the next deadline. These applications will be submitted in full to the IRB on the day or day after the deadline (1 business day). </a:t>
            </a:r>
            <a:endParaRPr lang="en-US" sz="1200" dirty="0">
              <a:solidFill>
                <a:srgbClr val="FF0000"/>
              </a:solidFill>
            </a:endParaRPr>
          </a:p>
        </p:txBody>
      </p:sp>
    </p:spTree>
    <p:extLst>
      <p:ext uri="{BB962C8B-B14F-4D97-AF65-F5344CB8AC3E}">
        <p14:creationId xmlns:p14="http://schemas.microsoft.com/office/powerpoint/2010/main" val="4051871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Continued…</a:t>
            </a:r>
            <a:endParaRPr lang="en-US" dirty="0"/>
          </a:p>
        </p:txBody>
      </p:sp>
      <p:sp>
        <p:nvSpPr>
          <p:cNvPr id="3" name="Content Placeholder 2"/>
          <p:cNvSpPr>
            <a:spLocks noGrp="1"/>
          </p:cNvSpPr>
          <p:nvPr>
            <p:ph idx="1"/>
          </p:nvPr>
        </p:nvSpPr>
        <p:spPr>
          <a:xfrm>
            <a:off x="276226" y="1695450"/>
            <a:ext cx="5924550" cy="4767262"/>
          </a:xfrm>
        </p:spPr>
        <p:txBody>
          <a:bodyPr>
            <a:normAutofit/>
          </a:bodyPr>
          <a:lstStyle/>
          <a:p>
            <a:r>
              <a:rPr lang="en-US" sz="2000" dirty="0" smtClean="0"/>
              <a:t>Once you have verified that your study qualifies for the appropriate review type and click “Next,” the system will take you to the entire protocol view so additional information can be added and edited. All sections must be completed before the Protocol can be submitted for review. </a:t>
            </a:r>
          </a:p>
          <a:p>
            <a:r>
              <a:rPr lang="en-US" sz="2000" dirty="0" smtClean="0"/>
              <a:t>The panel on the left hand side will indicate which sections of the application are complete with a green check mark. The user can also navigate to specific sections by clicking on </a:t>
            </a:r>
            <a:r>
              <a:rPr lang="en-US" sz="2000" dirty="0" smtClean="0"/>
              <a:t>each section. </a:t>
            </a:r>
          </a:p>
          <a:p>
            <a:r>
              <a:rPr lang="en-US" sz="2000" dirty="0"/>
              <a:t>Make sure to include all investigators included on the project in the “People” section. </a:t>
            </a:r>
          </a:p>
          <a:p>
            <a:r>
              <a:rPr lang="en-US" sz="2000" dirty="0"/>
              <a:t>You can add additional attachments (consent forms, surveys, </a:t>
            </a:r>
            <a:r>
              <a:rPr lang="en-US" sz="2000" dirty="0" err="1"/>
              <a:t>etc</a:t>
            </a:r>
            <a:r>
              <a:rPr lang="en-US" sz="2000" dirty="0"/>
              <a:t>) before submitting. </a:t>
            </a:r>
          </a:p>
          <a:p>
            <a:endParaRPr lang="en-US" sz="2000" dirty="0"/>
          </a:p>
        </p:txBody>
      </p:sp>
      <p:pic>
        <p:nvPicPr>
          <p:cNvPr id="4" name="Picture 3"/>
          <p:cNvPicPr>
            <a:picLocks noChangeAspect="1"/>
          </p:cNvPicPr>
          <p:nvPr/>
        </p:nvPicPr>
        <p:blipFill rotWithShape="1">
          <a:blip r:embed="rId2"/>
          <a:srcRect t="6977" b="21705"/>
          <a:stretch/>
        </p:blipFill>
        <p:spPr>
          <a:xfrm>
            <a:off x="6434137" y="1695450"/>
            <a:ext cx="2371725" cy="3505200"/>
          </a:xfrm>
          <a:prstGeom prst="rect">
            <a:avLst/>
          </a:prstGeom>
        </p:spPr>
      </p:pic>
    </p:spTree>
    <p:extLst>
      <p:ext uri="{BB962C8B-B14F-4D97-AF65-F5344CB8AC3E}">
        <p14:creationId xmlns:p14="http://schemas.microsoft.com/office/powerpoint/2010/main" val="26147020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Submitting </a:t>
            </a:r>
            <a:r>
              <a:rPr lang="en-US" dirty="0"/>
              <a:t>Y</a:t>
            </a:r>
            <a:r>
              <a:rPr lang="en-US" dirty="0" smtClean="0"/>
              <a:t>our Protocol</a:t>
            </a:r>
            <a:endParaRPr lang="en-US" dirty="0"/>
          </a:p>
        </p:txBody>
      </p:sp>
      <p:sp>
        <p:nvSpPr>
          <p:cNvPr id="3" name="Content Placeholder 2"/>
          <p:cNvSpPr>
            <a:spLocks noGrp="1"/>
          </p:cNvSpPr>
          <p:nvPr>
            <p:ph idx="1"/>
          </p:nvPr>
        </p:nvSpPr>
        <p:spPr>
          <a:xfrm>
            <a:off x="628650" y="1825625"/>
            <a:ext cx="5762625" cy="4470400"/>
          </a:xfrm>
        </p:spPr>
        <p:txBody>
          <a:bodyPr>
            <a:normAutofit fontScale="92500" lnSpcReduction="10000"/>
          </a:bodyPr>
          <a:lstStyle/>
          <a:p>
            <a:r>
              <a:rPr lang="en-US" dirty="0" smtClean="0"/>
              <a:t>Once you have signed off on the Investigator’s Assurances section, click on “Submit” in the right hand column. </a:t>
            </a:r>
          </a:p>
          <a:p>
            <a:r>
              <a:rPr lang="en-US" dirty="0" smtClean="0"/>
              <a:t>You will receive a system generated notification that your protocol has been submitted for review. Note that this means it has not yet been submitted to an IRB reviewer and will need to be processed first. You will receive a separate notification once it has been fully processed and sent to an IRB reviewer. </a:t>
            </a:r>
          </a:p>
        </p:txBody>
      </p:sp>
      <p:pic>
        <p:nvPicPr>
          <p:cNvPr id="1026" name="Picture 2" descr="Initial_Available_Action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04025" y="2155824"/>
            <a:ext cx="1838325" cy="2095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95542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next?</a:t>
            </a:r>
            <a:endParaRPr lang="en-US" dirty="0"/>
          </a:p>
        </p:txBody>
      </p:sp>
      <p:sp>
        <p:nvSpPr>
          <p:cNvPr id="3" name="Content Placeholder 2"/>
          <p:cNvSpPr>
            <a:spLocks noGrp="1"/>
          </p:cNvSpPr>
          <p:nvPr>
            <p:ph idx="1"/>
          </p:nvPr>
        </p:nvSpPr>
        <p:spPr/>
        <p:txBody>
          <a:bodyPr>
            <a:normAutofit lnSpcReduction="10000"/>
          </a:bodyPr>
          <a:lstStyle/>
          <a:p>
            <a:r>
              <a:rPr lang="en-US" dirty="0" smtClean="0"/>
              <a:t>You may receive approval or comments requiring further clarification and revising. </a:t>
            </a:r>
          </a:p>
          <a:p>
            <a:r>
              <a:rPr lang="en-US" dirty="0" smtClean="0"/>
              <a:t>For more information on revising returned protocols, tracking changes, amending or renewing a protocol, visit the </a:t>
            </a:r>
            <a:r>
              <a:rPr lang="en-US" dirty="0" smtClean="0">
                <a:hlinkClick r:id="rId2"/>
              </a:rPr>
              <a:t>Kuali Protocols Support Page. </a:t>
            </a:r>
            <a:r>
              <a:rPr lang="en-US" dirty="0" smtClean="0"/>
              <a:t>You’ll find additional step-by-step instructions for each phase of a </a:t>
            </a:r>
            <a:r>
              <a:rPr lang="en-US" smtClean="0"/>
              <a:t>protocol’s lifespan. </a:t>
            </a:r>
            <a:endParaRPr lang="en-US" dirty="0" smtClean="0"/>
          </a:p>
          <a:p>
            <a:endParaRPr lang="en-US" dirty="0"/>
          </a:p>
          <a:p>
            <a:pPr marL="0" indent="0">
              <a:buNone/>
            </a:pPr>
            <a:r>
              <a:rPr lang="en-US" dirty="0" smtClean="0"/>
              <a:t>Questions? Contact the IRB at </a:t>
            </a:r>
            <a:r>
              <a:rPr lang="en-US" dirty="0" smtClean="0">
                <a:hlinkClick r:id="rId3"/>
              </a:rPr>
              <a:t>irb@Towson.edu</a:t>
            </a:r>
            <a:r>
              <a:rPr lang="en-US" dirty="0" smtClean="0"/>
              <a:t> or 410-704-2236. </a:t>
            </a:r>
          </a:p>
        </p:txBody>
      </p:sp>
    </p:spTree>
    <p:extLst>
      <p:ext uri="{BB962C8B-B14F-4D97-AF65-F5344CB8AC3E}">
        <p14:creationId xmlns:p14="http://schemas.microsoft.com/office/powerpoint/2010/main" val="949469480"/>
      </p:ext>
    </p:extLst>
  </p:cSld>
  <p:clrMapOvr>
    <a:masterClrMapping/>
  </p:clrMapOvr>
</p:sld>
</file>

<file path=ppt/theme/theme1.xml><?xml version="1.0" encoding="utf-8"?>
<a:theme xmlns:a="http://schemas.openxmlformats.org/drawingml/2006/main" name="Office Theme">
  <a:themeElements>
    <a:clrScheme name="Towson">
      <a:dk1>
        <a:srgbClr val="000000"/>
      </a:dk1>
      <a:lt1>
        <a:srgbClr val="FFFFFF"/>
      </a:lt1>
      <a:dk2>
        <a:srgbClr val="44546A"/>
      </a:dk2>
      <a:lt2>
        <a:srgbClr val="DDDDDD"/>
      </a:lt2>
      <a:accent1>
        <a:srgbClr val="FFBB00"/>
      </a:accent1>
      <a:accent2>
        <a:srgbClr val="DDDDDD"/>
      </a:accent2>
      <a:accent3>
        <a:srgbClr val="3C3C3C"/>
      </a:accent3>
      <a:accent4>
        <a:srgbClr val="FFC000"/>
      </a:accent4>
      <a:accent5>
        <a:srgbClr val="CC9900"/>
      </a:accent5>
      <a:accent6>
        <a:srgbClr val="70AD47"/>
      </a:accent6>
      <a:hlink>
        <a:srgbClr val="CC9900"/>
      </a:hlink>
      <a:folHlink>
        <a:srgbClr val="DDDDDD"/>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U Charcoal.potx" id="{A10D2970-A675-42FF-86BD-60022CDB6C3D}" vid="{F0B54EFA-268C-40FD-8803-C3E6751DCDCB}"/>
    </a:ext>
  </a:extLst>
</a:theme>
</file>

<file path=docProps/app.xml><?xml version="1.0" encoding="utf-8"?>
<Properties xmlns="http://schemas.openxmlformats.org/officeDocument/2006/extended-properties" xmlns:vt="http://schemas.openxmlformats.org/officeDocument/2006/docPropsVTypes">
  <Template>TUPPT-Graphite-43</Template>
  <TotalTime>1281</TotalTime>
  <Words>850</Words>
  <Application>Microsoft Office PowerPoint</Application>
  <PresentationFormat>On-screen Show (4:3)</PresentationFormat>
  <Paragraphs>49</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Proxima Nova</vt:lpstr>
      <vt:lpstr>Office Theme</vt:lpstr>
      <vt:lpstr>Kuali Protocols</vt:lpstr>
      <vt:lpstr>What is Kuali Protocols?</vt:lpstr>
      <vt:lpstr>How does the system work?</vt:lpstr>
      <vt:lpstr>Your Protocol Dashboard</vt:lpstr>
      <vt:lpstr>Continuing with your submission…</vt:lpstr>
      <vt:lpstr>Submission Continued…</vt:lpstr>
      <vt:lpstr>Submission Continued…</vt:lpstr>
      <vt:lpstr>Submitting Your Protocol</vt:lpstr>
      <vt:lpstr>What next?</vt:lpstr>
    </vt:vector>
  </TitlesOfParts>
  <Company>Towson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Kuali Protocols</dc:title>
  <dc:creator>Dawson, Ashley R.</dc:creator>
  <cp:lastModifiedBy>Dawson, Ashley R.</cp:lastModifiedBy>
  <cp:revision>17</cp:revision>
  <dcterms:created xsi:type="dcterms:W3CDTF">2019-10-03T16:41:30Z</dcterms:created>
  <dcterms:modified xsi:type="dcterms:W3CDTF">2019-12-17T18:22:01Z</dcterms:modified>
</cp:coreProperties>
</file>