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56" r:id="rId2"/>
    <p:sldId id="257" r:id="rId3"/>
    <p:sldId id="259" r:id="rId4"/>
    <p:sldId id="258" r:id="rId5"/>
    <p:sldId id="260" r:id="rId6"/>
    <p:sldId id="261" r:id="rId7"/>
    <p:sldId id="271" r:id="rId8"/>
    <p:sldId id="262" r:id="rId9"/>
    <p:sldId id="263" r:id="rId10"/>
    <p:sldId id="265" r:id="rId11"/>
    <p:sldId id="264" r:id="rId12"/>
    <p:sldId id="266" r:id="rId13"/>
    <p:sldId id="267" r:id="rId14"/>
    <p:sldId id="268" r:id="rId15"/>
    <p:sldId id="269" r:id="rId16"/>
    <p:sldId id="270"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83706" autoAdjust="0"/>
  </p:normalViewPr>
  <p:slideViewPr>
    <p:cSldViewPr snapToGrid="0" snapToObjects="1">
      <p:cViewPr varScale="1">
        <p:scale>
          <a:sx n="90" d="100"/>
          <a:sy n="90" d="100"/>
        </p:scale>
        <p:origin x="4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3BFAF-A763-49CF-B00C-41408D99B37C}" type="datetimeFigureOut">
              <a:rPr lang="en-US" smtClean="0"/>
              <a:t>12/6/2019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18A041-2A12-4314-ABF9-7A904145873E}" type="slidenum">
              <a:rPr lang="en-US" smtClean="0"/>
              <a:t>‹#›</a:t>
            </a:fld>
            <a:endParaRPr lang="en-US"/>
          </a:p>
        </p:txBody>
      </p:sp>
    </p:spTree>
    <p:extLst>
      <p:ext uri="{BB962C8B-B14F-4D97-AF65-F5344CB8AC3E}">
        <p14:creationId xmlns:p14="http://schemas.microsoft.com/office/powerpoint/2010/main" val="3545715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an IRB?</a:t>
            </a:r>
          </a:p>
          <a:p>
            <a:pPr lvl="1"/>
            <a:r>
              <a:rPr lang="en-US" dirty="0" smtClean="0"/>
              <a:t>Administrative body, required by federal law, that provides oversight for human subjects research</a:t>
            </a:r>
          </a:p>
          <a:p>
            <a:r>
              <a:rPr lang="en-US" dirty="0" smtClean="0"/>
              <a:t>What is its job?</a:t>
            </a:r>
          </a:p>
          <a:p>
            <a:pPr lvl="1"/>
            <a:r>
              <a:rPr lang="en-US" dirty="0" smtClean="0"/>
              <a:t>Determine whether anticipated risks to human subjects  </a:t>
            </a:r>
            <a:r>
              <a:rPr lang="en-US" u="sng" dirty="0" smtClean="0"/>
              <a:t>OUTWEIGH</a:t>
            </a:r>
            <a:r>
              <a:rPr lang="en-US" dirty="0" smtClean="0"/>
              <a:t> or are</a:t>
            </a:r>
            <a:r>
              <a:rPr lang="en-US" u="sng" dirty="0" smtClean="0"/>
              <a:t> JUSTIFIED BY</a:t>
            </a:r>
            <a:r>
              <a:rPr lang="en-US" dirty="0" smtClean="0"/>
              <a:t> the anticipated benefits</a:t>
            </a:r>
          </a:p>
          <a:p>
            <a:r>
              <a:rPr lang="en-US" dirty="0" smtClean="0"/>
              <a:t>What are its guiding Principles?</a:t>
            </a:r>
          </a:p>
          <a:p>
            <a:pPr lvl="1"/>
            <a:r>
              <a:rPr lang="en-US" dirty="0" smtClean="0"/>
              <a:t>Belmont Report (i.e., Respect for Persons, Beneficence, Justice)</a:t>
            </a:r>
          </a:p>
          <a:p>
            <a:pPr lvl="1"/>
            <a:r>
              <a:rPr lang="en-US" dirty="0" smtClean="0"/>
              <a:t>Code of Federal Regulations, Title 45 – Public Welfare, Part 46 Protection of Human Participants (AKA </a:t>
            </a:r>
            <a:r>
              <a:rPr lang="en-US" i="1" dirty="0" smtClean="0"/>
              <a:t>The Common Rule</a:t>
            </a:r>
            <a:r>
              <a:rPr lang="en-US" dirty="0" smtClean="0"/>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USM Policies and Procedures, Section III and Section IV</a:t>
            </a:r>
          </a:p>
          <a:p>
            <a:endParaRPr lang="en-US" dirty="0" smtClean="0"/>
          </a:p>
          <a:p>
            <a:r>
              <a:rPr lang="en-US" dirty="0" smtClean="0"/>
              <a:t>Review of research is guided by the Belmont report which specifies three principles:</a:t>
            </a:r>
          </a:p>
          <a:p>
            <a:pPr marL="171450" indent="-171450">
              <a:buFont typeface="Arial" panose="020B0604020202020204" pitchFamily="34" charset="0"/>
              <a:buChar char="•"/>
            </a:pPr>
            <a:r>
              <a:rPr lang="en-US" dirty="0" smtClean="0"/>
              <a:t>Respect for Persons – autonomy of human subjects should be protected; those with diminished autonomy require additional protections</a:t>
            </a:r>
          </a:p>
          <a:p>
            <a:pPr marL="628650" lvl="1" indent="-171450">
              <a:buFont typeface="Arial" panose="020B0604020202020204" pitchFamily="34" charset="0"/>
              <a:buChar char="•"/>
            </a:pPr>
            <a:r>
              <a:rPr lang="en-US" dirty="0" smtClean="0"/>
              <a:t>Obtain informed consent; respect and protect the privacy of human subjects</a:t>
            </a:r>
          </a:p>
          <a:p>
            <a:pPr marL="171450" indent="-171450">
              <a:buFont typeface="Arial" panose="020B0604020202020204" pitchFamily="34" charset="0"/>
              <a:buChar char="•"/>
            </a:pPr>
            <a:r>
              <a:rPr lang="en-US" dirty="0" smtClean="0"/>
              <a:t>Justice – treat people fairly and ensure that the burdens and benefits of the research are shared equitably</a:t>
            </a:r>
          </a:p>
          <a:p>
            <a:pPr marL="628650" lvl="1" indent="-171450">
              <a:buFont typeface="Arial" panose="020B0604020202020204" pitchFamily="34" charset="0"/>
              <a:buChar char="•"/>
            </a:pPr>
            <a:r>
              <a:rPr lang="en-US" dirty="0" smtClean="0"/>
              <a:t>Avoid exploitation of vulnerable populations or populations of convenience; avoid coercion; select subjects equitably.</a:t>
            </a:r>
          </a:p>
          <a:p>
            <a:pPr marL="171450" indent="-171450">
              <a:buFont typeface="Arial" panose="020B0604020202020204" pitchFamily="34" charset="0"/>
              <a:buChar char="•"/>
            </a:pPr>
            <a:r>
              <a:rPr lang="en-US" dirty="0" smtClean="0"/>
              <a:t>Beneficence – minimize harms and maximize benefits within the constraints of sound research design</a:t>
            </a:r>
          </a:p>
          <a:p>
            <a:pPr marL="628650" lvl="1" indent="-171450">
              <a:buFont typeface="Arial" panose="020B0604020202020204" pitchFamily="34" charset="0"/>
              <a:buChar char="•"/>
            </a:pPr>
            <a:r>
              <a:rPr lang="en-US" dirty="0" smtClean="0"/>
              <a:t>All research MUST have some anticipated benefits</a:t>
            </a:r>
          </a:p>
          <a:p>
            <a:pPr marL="628650" lvl="1" indent="-171450">
              <a:buFont typeface="Arial" panose="020B0604020202020204" pitchFamily="34" charset="0"/>
              <a:buChar char="•"/>
            </a:pPr>
            <a:r>
              <a:rPr lang="en-US" dirty="0" smtClean="0"/>
              <a:t>When studies involve more than minimal risk, the researchers must finds ways to mitigate or manage those risks or make the risks that the risks are justified by the anticipated benefits</a:t>
            </a:r>
          </a:p>
          <a:p>
            <a:pPr marL="628650" lvl="1"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45CFR46 (also known as the Common Rule) provides guidelines for the establishment of IRBs, their composition, what constitutes human subjects research, and what type of review different studies will require.  A revised common rule will be coming into effect on January 18</a:t>
            </a:r>
            <a:r>
              <a:rPr lang="en-US" baseline="30000" dirty="0" smtClean="0"/>
              <a:t>th</a:t>
            </a:r>
            <a:r>
              <a:rPr lang="en-US" dirty="0" smtClean="0"/>
              <a:t>, 2018.  At the same time, our IRB will be rolling out some new processes as well.</a:t>
            </a:r>
          </a:p>
          <a:p>
            <a:pPr marL="171450" lvl="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Given all of this, the IRB has the right and responsibility to not only review the risk benefit ratio of your study but also the rationale and the design – A study that lacks an appropriate rationale or that is poorly designed cannot meet its aims and therefore only has risks.  As such, the IRB may request clarification, elaboration, or modification to your rationale and design so as to ensure that the risk/benefit ratio is acceptable.</a:t>
            </a:r>
          </a:p>
          <a:p>
            <a:endParaRPr lang="en-US" dirty="0"/>
          </a:p>
        </p:txBody>
      </p:sp>
      <p:sp>
        <p:nvSpPr>
          <p:cNvPr id="4" name="Slide Number Placeholder 3"/>
          <p:cNvSpPr>
            <a:spLocks noGrp="1"/>
          </p:cNvSpPr>
          <p:nvPr>
            <p:ph type="sldNum" sz="quarter" idx="10"/>
          </p:nvPr>
        </p:nvSpPr>
        <p:spPr/>
        <p:txBody>
          <a:bodyPr/>
          <a:lstStyle/>
          <a:p>
            <a:fld id="{C918A041-2A12-4314-ABF9-7A904145873E}" type="slidenum">
              <a:rPr lang="en-US" smtClean="0"/>
              <a:t>2</a:t>
            </a:fld>
            <a:endParaRPr lang="en-US"/>
          </a:p>
        </p:txBody>
      </p:sp>
    </p:spTree>
    <p:extLst>
      <p:ext uri="{BB962C8B-B14F-4D97-AF65-F5344CB8AC3E}">
        <p14:creationId xmlns:p14="http://schemas.microsoft.com/office/powerpoint/2010/main" val="2353856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Private information – any information about behavior that occurs in a context where the participant can reasonably expect that no observation will occur (e.g., doctor’s office; in their home)</a:t>
            </a:r>
          </a:p>
          <a:p>
            <a:r>
              <a:rPr lang="en-US" dirty="0" smtClean="0"/>
              <a:t>Identifiable – meaning that the identity of the subject may be readily ascertained either through direct identifiers (e.g., SSNO, name) or through indirect identifiers combined with publicly available data (e.g., date of birth, zip code and gender combined with voter registration data)</a:t>
            </a:r>
          </a:p>
          <a:p>
            <a:endParaRPr lang="en-US" dirty="0" smtClean="0"/>
          </a:p>
          <a:p>
            <a:r>
              <a:rPr lang="en-US" dirty="0" smtClean="0"/>
              <a:t>Intervention – physical procedures or manipulations of the subject or his/her environment</a:t>
            </a:r>
          </a:p>
          <a:p>
            <a:endParaRPr lang="en-US" dirty="0" smtClean="0"/>
          </a:p>
          <a:p>
            <a:r>
              <a:rPr lang="en-US" dirty="0" smtClean="0"/>
              <a:t>Interaction – any communication including interviews, surveys, </a:t>
            </a:r>
            <a:r>
              <a:rPr lang="en-US" dirty="0" err="1" smtClean="0"/>
              <a:t>etc</a:t>
            </a:r>
            <a:endParaRPr lang="en-US" dirty="0" smtClean="0"/>
          </a:p>
          <a:p>
            <a:r>
              <a:rPr lang="en-US" dirty="0" smtClean="0"/>
              <a:t>Generalizable knowledge means that the research has the intention of disseminating the findings in some form outside of the their department or institution.  Thus, quality improvement studies that will be used internally only does not qualify as research.</a:t>
            </a:r>
          </a:p>
          <a:p>
            <a:endParaRPr lang="en-US" dirty="0"/>
          </a:p>
        </p:txBody>
      </p:sp>
      <p:sp>
        <p:nvSpPr>
          <p:cNvPr id="4" name="Slide Number Placeholder 3"/>
          <p:cNvSpPr>
            <a:spLocks noGrp="1"/>
          </p:cNvSpPr>
          <p:nvPr>
            <p:ph type="sldNum" sz="quarter" idx="10"/>
          </p:nvPr>
        </p:nvSpPr>
        <p:spPr/>
        <p:txBody>
          <a:bodyPr/>
          <a:lstStyle/>
          <a:p>
            <a:fld id="{C918A041-2A12-4314-ABF9-7A904145873E}" type="slidenum">
              <a:rPr lang="en-US" smtClean="0"/>
              <a:t>4</a:t>
            </a:fld>
            <a:endParaRPr lang="en-US"/>
          </a:p>
        </p:txBody>
      </p:sp>
    </p:spTree>
    <p:extLst>
      <p:ext uri="{BB962C8B-B14F-4D97-AF65-F5344CB8AC3E}">
        <p14:creationId xmlns:p14="http://schemas.microsoft.com/office/powerpoint/2010/main" val="77967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Harm or discomfort – physical, psychological or social harm</a:t>
            </a:r>
          </a:p>
          <a:p>
            <a:endParaRPr lang="en-US" dirty="0" smtClean="0"/>
          </a:p>
          <a:p>
            <a:r>
              <a:rPr lang="en-US" dirty="0" smtClean="0"/>
              <a:t>Encountered in daily life – risks of the activity to the population to which the findings will be generalized</a:t>
            </a:r>
          </a:p>
          <a:p>
            <a:endParaRPr lang="en-US" dirty="0" smtClean="0"/>
          </a:p>
          <a:p>
            <a:r>
              <a:rPr lang="en-US" dirty="0" smtClean="0"/>
              <a:t>Routine physical and psychological tests- blood draws, achievement tests</a:t>
            </a:r>
          </a:p>
          <a:p>
            <a:endParaRPr lang="en-US" dirty="0"/>
          </a:p>
        </p:txBody>
      </p:sp>
      <p:sp>
        <p:nvSpPr>
          <p:cNvPr id="4" name="Slide Number Placeholder 3"/>
          <p:cNvSpPr>
            <a:spLocks noGrp="1"/>
          </p:cNvSpPr>
          <p:nvPr>
            <p:ph type="sldNum" sz="quarter" idx="10"/>
          </p:nvPr>
        </p:nvSpPr>
        <p:spPr/>
        <p:txBody>
          <a:bodyPr/>
          <a:lstStyle/>
          <a:p>
            <a:fld id="{C918A041-2A12-4314-ABF9-7A904145873E}" type="slidenum">
              <a:rPr lang="en-US" smtClean="0"/>
              <a:t>9</a:t>
            </a:fld>
            <a:endParaRPr lang="en-US"/>
          </a:p>
        </p:txBody>
      </p:sp>
    </p:spTree>
    <p:extLst>
      <p:ext uri="{BB962C8B-B14F-4D97-AF65-F5344CB8AC3E}">
        <p14:creationId xmlns:p14="http://schemas.microsoft.com/office/powerpoint/2010/main" val="1336586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18A041-2A12-4314-ABF9-7A904145873E}" type="slidenum">
              <a:rPr lang="en-US" smtClean="0"/>
              <a:t>10</a:t>
            </a:fld>
            <a:endParaRPr lang="en-US"/>
          </a:p>
        </p:txBody>
      </p:sp>
    </p:spTree>
    <p:extLst>
      <p:ext uri="{BB962C8B-B14F-4D97-AF65-F5344CB8AC3E}">
        <p14:creationId xmlns:p14="http://schemas.microsoft.com/office/powerpoint/2010/main" val="3784702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18A041-2A12-4314-ABF9-7A904145873E}" type="slidenum">
              <a:rPr lang="en-US" smtClean="0"/>
              <a:t>11</a:t>
            </a:fld>
            <a:endParaRPr lang="en-US"/>
          </a:p>
        </p:txBody>
      </p:sp>
    </p:spTree>
    <p:extLst>
      <p:ext uri="{BB962C8B-B14F-4D97-AF65-F5344CB8AC3E}">
        <p14:creationId xmlns:p14="http://schemas.microsoft.com/office/powerpoint/2010/main" val="3310249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TU, except in rare circumstances, only those 18 years of age and older who are legally able to provide informed consent for medical treatment may provide informed consent to participate in research.</a:t>
            </a:r>
          </a:p>
          <a:p>
            <a:endParaRPr lang="en-US" dirty="0" smtClean="0"/>
          </a:p>
          <a:p>
            <a:r>
              <a:rPr lang="en-US" dirty="0" smtClean="0"/>
              <a:t>In describing the study procedures, be sure to make clear that the study is designed in such a way as to meet its aims; as discussed earlier, even with minimal risk research, a study that cannot meet its aims only has risks and no benefits and is therefore not approvable.</a:t>
            </a:r>
          </a:p>
          <a:p>
            <a:endParaRPr lang="en-US" dirty="0"/>
          </a:p>
        </p:txBody>
      </p:sp>
      <p:sp>
        <p:nvSpPr>
          <p:cNvPr id="4" name="Slide Number Placeholder 3"/>
          <p:cNvSpPr>
            <a:spLocks noGrp="1"/>
          </p:cNvSpPr>
          <p:nvPr>
            <p:ph type="sldNum" sz="quarter" idx="10"/>
          </p:nvPr>
        </p:nvSpPr>
        <p:spPr/>
        <p:txBody>
          <a:bodyPr/>
          <a:lstStyle/>
          <a:p>
            <a:fld id="{C918A041-2A12-4314-ABF9-7A904145873E}" type="slidenum">
              <a:rPr lang="en-US" smtClean="0"/>
              <a:t>13</a:t>
            </a:fld>
            <a:endParaRPr lang="en-US"/>
          </a:p>
        </p:txBody>
      </p:sp>
    </p:spTree>
    <p:extLst>
      <p:ext uri="{BB962C8B-B14F-4D97-AF65-F5344CB8AC3E}">
        <p14:creationId xmlns:p14="http://schemas.microsoft.com/office/powerpoint/2010/main" val="1461220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*Federal regulations require that data</a:t>
            </a:r>
            <a:r>
              <a:rPr lang="en-US" baseline="0" dirty="0" smtClean="0"/>
              <a:t> </a:t>
            </a:r>
            <a:r>
              <a:rPr lang="en-US" dirty="0" smtClean="0"/>
              <a:t>be retained</a:t>
            </a:r>
            <a:r>
              <a:rPr lang="en-US" baseline="0" dirty="0" smtClean="0"/>
              <a:t> for a minimum of 3 years AFTER the completion of the study. </a:t>
            </a:r>
            <a:endParaRPr lang="en-US" dirty="0"/>
          </a:p>
        </p:txBody>
      </p:sp>
      <p:sp>
        <p:nvSpPr>
          <p:cNvPr id="4" name="Slide Number Placeholder 3"/>
          <p:cNvSpPr>
            <a:spLocks noGrp="1"/>
          </p:cNvSpPr>
          <p:nvPr>
            <p:ph type="sldNum" sz="quarter" idx="10"/>
          </p:nvPr>
        </p:nvSpPr>
        <p:spPr/>
        <p:txBody>
          <a:bodyPr/>
          <a:lstStyle/>
          <a:p>
            <a:fld id="{C918A041-2A12-4314-ABF9-7A904145873E}" type="slidenum">
              <a:rPr lang="en-US" smtClean="0"/>
              <a:t>14</a:t>
            </a:fld>
            <a:endParaRPr lang="en-US"/>
          </a:p>
        </p:txBody>
      </p:sp>
    </p:spTree>
    <p:extLst>
      <p:ext uri="{BB962C8B-B14F-4D97-AF65-F5344CB8AC3E}">
        <p14:creationId xmlns:p14="http://schemas.microsoft.com/office/powerpoint/2010/main" val="31722993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5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081" y="6244984"/>
            <a:ext cx="2057400" cy="365125"/>
          </a:xfrm>
        </p:spPr>
        <p:txBody>
          <a:bodyPr/>
          <a:lstStyle/>
          <a:p>
            <a:fld id="{BE4B41FD-D06B-EA42-A3A7-3BA69B7CF81B}" type="datetimeFigureOut">
              <a:rPr lang="en-US" smtClean="0"/>
              <a:t>12/6/2019</a:t>
            </a:fld>
            <a:endParaRPr lang="en-US"/>
          </a:p>
        </p:txBody>
      </p:sp>
      <p:sp>
        <p:nvSpPr>
          <p:cNvPr id="5" name="Footer Placeholder 4"/>
          <p:cNvSpPr>
            <a:spLocks noGrp="1"/>
          </p:cNvSpPr>
          <p:nvPr>
            <p:ph type="ftr" sz="quarter" idx="11"/>
          </p:nvPr>
        </p:nvSpPr>
        <p:spPr>
          <a:xfrm>
            <a:off x="3028950" y="6244984"/>
            <a:ext cx="3086100" cy="365125"/>
          </a:xfrm>
        </p:spPr>
        <p:txBody>
          <a:bodyPr/>
          <a:lstStyle/>
          <a:p>
            <a:endParaRPr lang="en-US"/>
          </a:p>
        </p:txBody>
      </p:sp>
      <p:sp>
        <p:nvSpPr>
          <p:cNvPr id="6" name="Slide Number Placeholder 5"/>
          <p:cNvSpPr>
            <a:spLocks noGrp="1"/>
          </p:cNvSpPr>
          <p:nvPr>
            <p:ph type="sldNum" sz="quarter" idx="12"/>
          </p:nvPr>
        </p:nvSpPr>
        <p:spPr>
          <a:xfrm>
            <a:off x="6972300" y="6244984"/>
            <a:ext cx="2057400" cy="365125"/>
          </a:xfrm>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9088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4B41FD-D06B-EA42-A3A7-3BA69B7CF81B}"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406762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5707" y="1652952"/>
            <a:ext cx="1971675" cy="4524010"/>
          </a:xfrm>
        </p:spPr>
        <p:txBody>
          <a:bodyPr vert="eaVert"/>
          <a:lstStyle>
            <a:lvl1pPr>
              <a:defRPr>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1652955"/>
            <a:ext cx="6164873" cy="45240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4B41FD-D06B-EA42-A3A7-3BA69B7CF81B}"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94298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4B41FD-D06B-EA42-A3A7-3BA69B7CF81B}"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11417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4B41FD-D06B-EA42-A3A7-3BA69B7CF81B}"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284214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4B41FD-D06B-EA42-A3A7-3BA69B7CF81B}"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198039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2" y="252046"/>
            <a:ext cx="7347438" cy="11158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4B41FD-D06B-EA42-A3A7-3BA69B7CF81B}" type="datetimeFigureOut">
              <a:rPr lang="en-US" smtClean="0"/>
              <a:t>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01279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4B41FD-D06B-EA42-A3A7-3BA69B7CF81B}" type="datetimeFigureOut">
              <a:rPr lang="en-US" smtClean="0"/>
              <a:t>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22771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B41FD-D06B-EA42-A3A7-3BA69B7CF81B}" type="datetimeFigureOut">
              <a:rPr lang="en-US" smtClean="0"/>
              <a:t>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3129748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8650" y="1565032"/>
            <a:ext cx="2949178" cy="973015"/>
          </a:xfrm>
        </p:spPr>
        <p:txBody>
          <a:bodyPr anchor="b">
            <a:normAutofit/>
          </a:bodyPr>
          <a:lstStyle>
            <a:lvl1pPr>
              <a:defRPr sz="210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87391" y="1565032"/>
            <a:ext cx="4629150" cy="429602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637692"/>
            <a:ext cx="2949178" cy="323129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E4B41FD-D06B-EA42-A3A7-3BA69B7CF81B}"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2539919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565031"/>
            <a:ext cx="2949178" cy="803030"/>
          </a:xfrm>
        </p:spPr>
        <p:txBody>
          <a:bodyPr anchor="b">
            <a:noAutofit/>
          </a:bodyPr>
          <a:lstStyle>
            <a:lvl1pPr>
              <a:defRPr sz="210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1565031"/>
            <a:ext cx="4629150" cy="4296020"/>
          </a:xfrm>
          <a:no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491154"/>
            <a:ext cx="2949178" cy="337783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E4B41FD-D06B-EA42-A3A7-3BA69B7CF81B}"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77278-7687-3448-A6B0-227CFE0C97B6}" type="slidenum">
              <a:rPr lang="en-US" smtClean="0"/>
              <a:t>‹#›</a:t>
            </a:fld>
            <a:endParaRPr lang="en-US"/>
          </a:p>
        </p:txBody>
      </p:sp>
    </p:spTree>
    <p:extLst>
      <p:ext uri="{BB962C8B-B14F-4D97-AF65-F5344CB8AC3E}">
        <p14:creationId xmlns:p14="http://schemas.microsoft.com/office/powerpoint/2010/main" val="115173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48605"/>
            <a:ext cx="7202365" cy="1325563"/>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4B41FD-D06B-EA42-A3A7-3BA69B7CF81B}" type="datetimeFigureOut">
              <a:rPr lang="en-US" smtClean="0"/>
              <a:t>12/6/2019</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977278-7687-3448-A6B0-227CFE0C97B6}" type="slidenum">
              <a:rPr lang="en-US" smtClean="0"/>
              <a:t>‹#›</a:t>
            </a:fld>
            <a:endParaRPr lang="en-US"/>
          </a:p>
        </p:txBody>
      </p:sp>
    </p:spTree>
    <p:extLst>
      <p:ext uri="{BB962C8B-B14F-4D97-AF65-F5344CB8AC3E}">
        <p14:creationId xmlns:p14="http://schemas.microsoft.com/office/powerpoint/2010/main" val="3896955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000" kern="1200">
          <a:solidFill>
            <a:schemeClr val="bg1"/>
          </a:solidFill>
          <a:latin typeface="Proxima Nova" panose="02000506030000020004" pitchFamily="2"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Proxima Nova" panose="02000506030000020004" pitchFamily="2"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Proxima Nova" panose="02000506030000020004"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Proxima Nova" panose="02000506030000020004"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Proxima Nova" panose="02000506030000020004"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Proxima Nova" panose="02000506030000020004"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shib.towson.edu/idp/profile/SAML2/Redirect/SSO?execution=e1s1" TargetMode="External"/><Relationship Id="rId2" Type="http://schemas.openxmlformats.org/officeDocument/2006/relationships/hyperlink" Target="https://www.citiprogram.org/index.cfm?pageID=14&amp;languagePreference=English&amp;region=7"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4E5DC-F785-3C44-8D74-72C83B9903DC}"/>
              </a:ext>
            </a:extLst>
          </p:cNvPr>
          <p:cNvSpPr>
            <a:spLocks noGrp="1"/>
          </p:cNvSpPr>
          <p:nvPr>
            <p:ph type="ctrTitle"/>
          </p:nvPr>
        </p:nvSpPr>
        <p:spPr/>
        <p:txBody>
          <a:bodyPr>
            <a:normAutofit/>
          </a:bodyPr>
          <a:lstStyle/>
          <a:p>
            <a:r>
              <a:rPr lang="en-US" sz="6000" dirty="0" smtClean="0"/>
              <a:t>IRB Process</a:t>
            </a:r>
            <a:endParaRPr lang="en-US" sz="6000" dirty="0"/>
          </a:p>
        </p:txBody>
      </p:sp>
      <p:sp>
        <p:nvSpPr>
          <p:cNvPr id="3" name="Subtitle 2">
            <a:extLst>
              <a:ext uri="{FF2B5EF4-FFF2-40B4-BE49-F238E27FC236}">
                <a16:creationId xmlns:a16="http://schemas.microsoft.com/office/drawing/2014/main" id="{1103FB4D-68CC-6D49-9F8F-3A82CADE9490}"/>
              </a:ext>
            </a:extLst>
          </p:cNvPr>
          <p:cNvSpPr>
            <a:spLocks noGrp="1"/>
          </p:cNvSpPr>
          <p:nvPr>
            <p:ph type="subTitle" idx="1"/>
          </p:nvPr>
        </p:nvSpPr>
        <p:spPr/>
        <p:txBody>
          <a:bodyPr>
            <a:normAutofit/>
          </a:bodyPr>
          <a:lstStyle/>
          <a:p>
            <a:r>
              <a:rPr lang="en-US" sz="2400" dirty="0" smtClean="0"/>
              <a:t>Updated December 6, 2019</a:t>
            </a:r>
            <a:endParaRPr lang="en-US" sz="2400" dirty="0"/>
          </a:p>
        </p:txBody>
      </p:sp>
    </p:spTree>
    <p:extLst>
      <p:ext uri="{BB962C8B-B14F-4D97-AF65-F5344CB8AC3E}">
        <p14:creationId xmlns:p14="http://schemas.microsoft.com/office/powerpoint/2010/main" val="165096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902FBFE-7BD7-48A0-89B1-4B4425C670D5}"/>
              </a:ext>
            </a:extLst>
          </p:cNvPr>
          <p:cNvGraphicFramePr>
            <a:graphicFrameLocks noGrp="1"/>
          </p:cNvGraphicFramePr>
          <p:nvPr>
            <p:extLst>
              <p:ext uri="{D42A27DB-BD31-4B8C-83A1-F6EECF244321}">
                <p14:modId xmlns:p14="http://schemas.microsoft.com/office/powerpoint/2010/main" val="81103408"/>
              </p:ext>
            </p:extLst>
          </p:nvPr>
        </p:nvGraphicFramePr>
        <p:xfrm>
          <a:off x="590812" y="1672844"/>
          <a:ext cx="8028669" cy="2400300"/>
        </p:xfrm>
        <a:graphic>
          <a:graphicData uri="http://schemas.openxmlformats.org/drawingml/2006/table">
            <a:tbl>
              <a:tblPr firstRow="1" bandRow="1">
                <a:tableStyleId>{10A1B5D5-9B99-4C35-A422-299274C87663}</a:tableStyleId>
              </a:tblPr>
              <a:tblGrid>
                <a:gridCol w="1072461">
                  <a:extLst>
                    <a:ext uri="{9D8B030D-6E8A-4147-A177-3AD203B41FA5}">
                      <a16:colId xmlns:a16="http://schemas.microsoft.com/office/drawing/2014/main" val="3685788514"/>
                    </a:ext>
                  </a:extLst>
                </a:gridCol>
                <a:gridCol w="2318736">
                  <a:extLst>
                    <a:ext uri="{9D8B030D-6E8A-4147-A177-3AD203B41FA5}">
                      <a16:colId xmlns:a16="http://schemas.microsoft.com/office/drawing/2014/main" val="1423832595"/>
                    </a:ext>
                  </a:extLst>
                </a:gridCol>
                <a:gridCol w="2318736">
                  <a:extLst>
                    <a:ext uri="{9D8B030D-6E8A-4147-A177-3AD203B41FA5}">
                      <a16:colId xmlns:a16="http://schemas.microsoft.com/office/drawing/2014/main" val="2032140183"/>
                    </a:ext>
                  </a:extLst>
                </a:gridCol>
                <a:gridCol w="2318736">
                  <a:extLst>
                    <a:ext uri="{9D8B030D-6E8A-4147-A177-3AD203B41FA5}">
                      <a16:colId xmlns:a16="http://schemas.microsoft.com/office/drawing/2014/main" val="3570987216"/>
                    </a:ext>
                  </a:extLst>
                </a:gridCol>
              </a:tblGrid>
              <a:tr h="342900">
                <a:tc gridSpan="4">
                  <a:txBody>
                    <a:bodyPr/>
                    <a:lstStyle/>
                    <a:p>
                      <a:pPr algn="ctr"/>
                      <a:r>
                        <a:rPr lang="en-US" sz="1800" dirty="0"/>
                        <a:t>TYPES OF RESEARCH AND REVIEW CATEGORIES</a:t>
                      </a:r>
                    </a:p>
                  </a:txBody>
                  <a:tcPr marL="68580" marR="68580" marT="34290" marB="34290">
                    <a:solidFill>
                      <a:schemeClr val="tx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4274221932"/>
                  </a:ext>
                </a:extLst>
              </a:tr>
              <a:tr h="480060">
                <a:tc>
                  <a:txBody>
                    <a:bodyPr/>
                    <a:lstStyle/>
                    <a:p>
                      <a:r>
                        <a:rPr lang="en-US" sz="1400" dirty="0"/>
                        <a:t>Types of Research</a:t>
                      </a:r>
                    </a:p>
                  </a:txBody>
                  <a:tcPr marL="68580" marR="68580" marT="34290" marB="34290"/>
                </a:tc>
                <a:tc>
                  <a:txBody>
                    <a:bodyPr/>
                    <a:lstStyle/>
                    <a:p>
                      <a:pPr algn="ctr"/>
                      <a:r>
                        <a:rPr lang="en-US" sz="1400" dirty="0"/>
                        <a:t>Exempt</a:t>
                      </a:r>
                    </a:p>
                  </a:txBody>
                  <a:tcPr marL="68580" marR="68580" marT="34290" marB="34290"/>
                </a:tc>
                <a:tc>
                  <a:txBody>
                    <a:bodyPr/>
                    <a:lstStyle/>
                    <a:p>
                      <a:pPr algn="ctr"/>
                      <a:r>
                        <a:rPr lang="en-US" sz="1400" dirty="0"/>
                        <a:t>Expedited</a:t>
                      </a:r>
                    </a:p>
                  </a:txBody>
                  <a:tcPr marL="68580" marR="68580" marT="34290" marB="34290"/>
                </a:tc>
                <a:tc>
                  <a:txBody>
                    <a:bodyPr/>
                    <a:lstStyle/>
                    <a:p>
                      <a:pPr algn="ctr"/>
                      <a:r>
                        <a:rPr lang="en-US" sz="1400" dirty="0"/>
                        <a:t>Full Board</a:t>
                      </a:r>
                    </a:p>
                  </a:txBody>
                  <a:tcPr marL="68580" marR="68580" marT="34290" marB="34290"/>
                </a:tc>
                <a:extLst>
                  <a:ext uri="{0D108BD9-81ED-4DB2-BD59-A6C34878D82A}">
                    <a16:rowId xmlns:a16="http://schemas.microsoft.com/office/drawing/2014/main" val="1125691905"/>
                  </a:ext>
                </a:extLst>
              </a:tr>
              <a:tr h="1508760">
                <a:tc>
                  <a:txBody>
                    <a:bodyPr/>
                    <a:lstStyle/>
                    <a:p>
                      <a:endParaRPr lang="en-US" sz="1400" dirty="0"/>
                    </a:p>
                  </a:txBody>
                  <a:tcPr marL="68580" marR="68580" marT="34290" marB="34290"/>
                </a:tc>
                <a:tc>
                  <a:txBody>
                    <a:bodyPr/>
                    <a:lstStyle/>
                    <a:p>
                      <a:pPr marL="285750" indent="-285750">
                        <a:buFont typeface="Arial" panose="020B0604020202020204" pitchFamily="34" charset="0"/>
                        <a:buChar char="•"/>
                      </a:pPr>
                      <a:r>
                        <a:rPr lang="en-US" sz="1400" dirty="0"/>
                        <a:t>Minimal risk research</a:t>
                      </a:r>
                    </a:p>
                    <a:p>
                      <a:pPr marL="285750" indent="-285750">
                        <a:buFont typeface="Arial" panose="020B0604020202020204" pitchFamily="34" charset="0"/>
                        <a:buChar char="•"/>
                      </a:pPr>
                      <a:r>
                        <a:rPr lang="en-US" sz="1400" dirty="0"/>
                        <a:t>Data are anonymous OR</a:t>
                      </a:r>
                    </a:p>
                    <a:p>
                      <a:pPr marL="285750" indent="-285750">
                        <a:buFont typeface="Arial" panose="020B0604020202020204" pitchFamily="34" charset="0"/>
                        <a:buChar char="•"/>
                      </a:pPr>
                      <a:r>
                        <a:rPr lang="en-US" sz="1400" dirty="0"/>
                        <a:t>No sensitive information collected</a:t>
                      </a:r>
                    </a:p>
                    <a:p>
                      <a:pPr marL="285750" indent="-285750">
                        <a:buFont typeface="Arial" panose="020B0604020202020204" pitchFamily="34" charset="0"/>
                        <a:buChar char="•"/>
                      </a:pPr>
                      <a:r>
                        <a:rPr lang="en-US" sz="1400" dirty="0"/>
                        <a:t>Meets specific criteria</a:t>
                      </a:r>
                    </a:p>
                    <a:p>
                      <a:pPr marL="285750" indent="-285750">
                        <a:buFont typeface="Arial" panose="020B0604020202020204" pitchFamily="34" charset="0"/>
                        <a:buChar char="•"/>
                      </a:pPr>
                      <a:endParaRPr lang="en-US" sz="1400" dirty="0"/>
                    </a:p>
                  </a:txBody>
                  <a:tcPr marL="68580" marR="68580" marT="34290" marB="34290"/>
                </a:tc>
                <a:tc>
                  <a:txBody>
                    <a:bodyPr/>
                    <a:lstStyle/>
                    <a:p>
                      <a:pPr marL="285750" indent="-285750">
                        <a:buFont typeface="Arial" panose="020B0604020202020204" pitchFamily="34" charset="0"/>
                        <a:buChar char="•"/>
                      </a:pPr>
                      <a:r>
                        <a:rPr lang="en-US" sz="1400" dirty="0"/>
                        <a:t>Minimal risk research</a:t>
                      </a:r>
                    </a:p>
                    <a:p>
                      <a:pPr marL="285750" indent="-285750">
                        <a:buFont typeface="Arial" panose="020B0604020202020204" pitchFamily="34" charset="0"/>
                        <a:buChar char="•"/>
                      </a:pPr>
                      <a:r>
                        <a:rPr lang="en-US" sz="1400" dirty="0"/>
                        <a:t>Sensitive information is collected</a:t>
                      </a:r>
                    </a:p>
                    <a:p>
                      <a:pPr marL="285750" indent="-285750">
                        <a:buFont typeface="Arial" panose="020B0604020202020204" pitchFamily="34" charset="0"/>
                        <a:buChar char="•"/>
                      </a:pPr>
                      <a:r>
                        <a:rPr lang="en-US" sz="1400" dirty="0"/>
                        <a:t>Reasonable protections are in place to ensure confidentiality</a:t>
                      </a:r>
                    </a:p>
                    <a:p>
                      <a:pPr marL="285750" indent="-285750">
                        <a:buFont typeface="Arial" panose="020B0604020202020204" pitchFamily="34" charset="0"/>
                        <a:buChar char="•"/>
                      </a:pPr>
                      <a:r>
                        <a:rPr lang="en-US" sz="1400" dirty="0"/>
                        <a:t>Meets specific criteria</a:t>
                      </a:r>
                    </a:p>
                  </a:txBody>
                  <a:tcPr marL="68580" marR="68580" marT="34290" marB="34290"/>
                </a:tc>
                <a:tc>
                  <a:txBody>
                    <a:bodyPr/>
                    <a:lstStyle/>
                    <a:p>
                      <a:pPr marL="285750" indent="-285750">
                        <a:buFont typeface="Arial" panose="020B0604020202020204" pitchFamily="34" charset="0"/>
                        <a:buChar char="•"/>
                      </a:pPr>
                      <a:r>
                        <a:rPr lang="en-US" sz="1400" dirty="0"/>
                        <a:t>Greater than minimal risk</a:t>
                      </a:r>
                    </a:p>
                    <a:p>
                      <a:pPr marL="285750" indent="-285750">
                        <a:buFont typeface="Arial" panose="020B0604020202020204" pitchFamily="34" charset="0"/>
                        <a:buChar char="•"/>
                      </a:pPr>
                      <a:r>
                        <a:rPr lang="en-US" sz="1400" dirty="0"/>
                        <a:t>Does not meet criteria for Exempt or Expedited research</a:t>
                      </a:r>
                    </a:p>
                  </a:txBody>
                  <a:tcPr marL="68580" marR="68580" marT="34290" marB="34290"/>
                </a:tc>
                <a:extLst>
                  <a:ext uri="{0D108BD9-81ED-4DB2-BD59-A6C34878D82A}">
                    <a16:rowId xmlns:a16="http://schemas.microsoft.com/office/drawing/2014/main" val="637000115"/>
                  </a:ext>
                </a:extLst>
              </a:tr>
            </a:tbl>
          </a:graphicData>
        </a:graphic>
      </p:graphicFrame>
      <p:sp>
        <p:nvSpPr>
          <p:cNvPr id="3" name="TextBox 2">
            <a:extLst>
              <a:ext uri="{FF2B5EF4-FFF2-40B4-BE49-F238E27FC236}">
                <a16:creationId xmlns:a16="http://schemas.microsoft.com/office/drawing/2014/main" id="{F44C1703-C3EB-430F-B080-F86FCC948370}"/>
              </a:ext>
            </a:extLst>
          </p:cNvPr>
          <p:cNvSpPr txBox="1"/>
          <p:nvPr/>
        </p:nvSpPr>
        <p:spPr>
          <a:xfrm>
            <a:off x="590812" y="4501917"/>
            <a:ext cx="1081334" cy="507831"/>
          </a:xfrm>
          <a:prstGeom prst="rect">
            <a:avLst/>
          </a:prstGeom>
          <a:solidFill>
            <a:schemeClr val="tx1"/>
          </a:solidFill>
          <a:ln>
            <a:solidFill>
              <a:schemeClr val="accent6">
                <a:lumMod val="60000"/>
                <a:lumOff val="40000"/>
              </a:schemeClr>
            </a:solidFill>
          </a:ln>
        </p:spPr>
        <p:txBody>
          <a:bodyPr wrap="square" rtlCol="0">
            <a:spAutoFit/>
          </a:bodyPr>
          <a:lstStyle/>
          <a:p>
            <a:r>
              <a:rPr lang="en-US" sz="1350" dirty="0">
                <a:solidFill>
                  <a:schemeClr val="bg1"/>
                </a:solidFill>
              </a:rPr>
              <a:t>TU Review Categories</a:t>
            </a:r>
          </a:p>
        </p:txBody>
      </p:sp>
      <p:sp>
        <p:nvSpPr>
          <p:cNvPr id="4" name="TextBox 3">
            <a:extLst>
              <a:ext uri="{FF2B5EF4-FFF2-40B4-BE49-F238E27FC236}">
                <a16:creationId xmlns:a16="http://schemas.microsoft.com/office/drawing/2014/main" id="{CC531157-A591-4446-A474-06EE347BF91B}"/>
              </a:ext>
            </a:extLst>
          </p:cNvPr>
          <p:cNvSpPr txBox="1"/>
          <p:nvPr/>
        </p:nvSpPr>
        <p:spPr>
          <a:xfrm>
            <a:off x="590812" y="5225462"/>
            <a:ext cx="1081333" cy="507831"/>
          </a:xfrm>
          <a:prstGeom prst="rect">
            <a:avLst/>
          </a:prstGeom>
          <a:solidFill>
            <a:schemeClr val="tx1"/>
          </a:solidFill>
          <a:ln>
            <a:solidFill>
              <a:schemeClr val="accent6">
                <a:lumMod val="60000"/>
                <a:lumOff val="40000"/>
              </a:schemeClr>
            </a:solidFill>
          </a:ln>
        </p:spPr>
        <p:txBody>
          <a:bodyPr wrap="square" rtlCol="0">
            <a:spAutoFit/>
          </a:bodyPr>
          <a:lstStyle/>
          <a:p>
            <a:r>
              <a:rPr lang="en-US" sz="1350" dirty="0">
                <a:solidFill>
                  <a:schemeClr val="bg1"/>
                </a:solidFill>
              </a:rPr>
              <a:t>Continuing Review?</a:t>
            </a:r>
          </a:p>
        </p:txBody>
      </p:sp>
      <p:sp>
        <p:nvSpPr>
          <p:cNvPr id="5" name="TextBox 4">
            <a:extLst>
              <a:ext uri="{FF2B5EF4-FFF2-40B4-BE49-F238E27FC236}">
                <a16:creationId xmlns:a16="http://schemas.microsoft.com/office/drawing/2014/main" id="{AA9C49AC-B13E-4A1D-8AB9-8C553AF2DA09}"/>
              </a:ext>
            </a:extLst>
          </p:cNvPr>
          <p:cNvSpPr txBox="1"/>
          <p:nvPr/>
        </p:nvSpPr>
        <p:spPr>
          <a:xfrm>
            <a:off x="1860925" y="4501916"/>
            <a:ext cx="1121943" cy="507831"/>
          </a:xfrm>
          <a:prstGeom prst="rect">
            <a:avLst/>
          </a:prstGeom>
          <a:solidFill>
            <a:schemeClr val="tx1"/>
          </a:solidFill>
          <a:ln>
            <a:solidFill>
              <a:schemeClr val="accent6">
                <a:lumMod val="60000"/>
                <a:lumOff val="40000"/>
              </a:schemeClr>
            </a:solidFill>
          </a:ln>
        </p:spPr>
        <p:txBody>
          <a:bodyPr wrap="square" rtlCol="0">
            <a:spAutoFit/>
          </a:bodyPr>
          <a:lstStyle/>
          <a:p>
            <a:pPr algn="ctr"/>
            <a:r>
              <a:rPr lang="en-US" sz="1350" dirty="0">
                <a:solidFill>
                  <a:schemeClr val="bg1"/>
                </a:solidFill>
              </a:rPr>
              <a:t>Accelerated Review</a:t>
            </a:r>
          </a:p>
        </p:txBody>
      </p:sp>
      <p:sp>
        <p:nvSpPr>
          <p:cNvPr id="6" name="TextBox 5">
            <a:extLst>
              <a:ext uri="{FF2B5EF4-FFF2-40B4-BE49-F238E27FC236}">
                <a16:creationId xmlns:a16="http://schemas.microsoft.com/office/drawing/2014/main" id="{B8C26B51-0DF4-4B53-B339-6F9C54A267A0}"/>
              </a:ext>
            </a:extLst>
          </p:cNvPr>
          <p:cNvSpPr txBox="1"/>
          <p:nvPr/>
        </p:nvSpPr>
        <p:spPr>
          <a:xfrm>
            <a:off x="1884237" y="5243216"/>
            <a:ext cx="1075321" cy="507831"/>
          </a:xfrm>
          <a:prstGeom prst="rect">
            <a:avLst/>
          </a:prstGeom>
          <a:solidFill>
            <a:schemeClr val="tx1"/>
          </a:solidFill>
          <a:ln>
            <a:solidFill>
              <a:schemeClr val="accent6">
                <a:lumMod val="60000"/>
                <a:lumOff val="40000"/>
              </a:schemeClr>
            </a:solidFill>
          </a:ln>
        </p:spPr>
        <p:txBody>
          <a:bodyPr wrap="square" rtlCol="0">
            <a:spAutoFit/>
          </a:bodyPr>
          <a:lstStyle/>
          <a:p>
            <a:pPr algn="ctr"/>
            <a:r>
              <a:rPr lang="en-US" sz="1350" dirty="0">
                <a:solidFill>
                  <a:schemeClr val="bg1"/>
                </a:solidFill>
              </a:rPr>
              <a:t>No </a:t>
            </a:r>
          </a:p>
          <a:p>
            <a:pPr algn="ctr"/>
            <a:r>
              <a:rPr lang="en-US" sz="1350" dirty="0">
                <a:solidFill>
                  <a:schemeClr val="bg1"/>
                </a:solidFill>
              </a:rPr>
              <a:t>Unless…*</a:t>
            </a:r>
          </a:p>
        </p:txBody>
      </p:sp>
      <p:sp>
        <p:nvSpPr>
          <p:cNvPr id="7" name="TextBox 6">
            <a:extLst>
              <a:ext uri="{FF2B5EF4-FFF2-40B4-BE49-F238E27FC236}">
                <a16:creationId xmlns:a16="http://schemas.microsoft.com/office/drawing/2014/main" id="{446D80AA-9608-4ECB-A531-CF1FE9BD9BB2}"/>
              </a:ext>
            </a:extLst>
          </p:cNvPr>
          <p:cNvSpPr txBox="1"/>
          <p:nvPr/>
        </p:nvSpPr>
        <p:spPr>
          <a:xfrm>
            <a:off x="1860925" y="5946424"/>
            <a:ext cx="6858602" cy="646331"/>
          </a:xfrm>
          <a:prstGeom prst="rect">
            <a:avLst/>
          </a:prstGeom>
          <a:solidFill>
            <a:schemeClr val="accent6">
              <a:lumMod val="40000"/>
              <a:lumOff val="60000"/>
            </a:schemeClr>
          </a:solidFill>
          <a:ln>
            <a:solidFill>
              <a:schemeClr val="accent6">
                <a:lumMod val="60000"/>
                <a:lumOff val="40000"/>
              </a:schemeClr>
            </a:solidFill>
          </a:ln>
        </p:spPr>
        <p:txBody>
          <a:bodyPr wrap="square" rtlCol="0">
            <a:spAutoFit/>
          </a:bodyPr>
          <a:lstStyle/>
          <a:p>
            <a:r>
              <a:rPr lang="en-US" sz="1200" dirty="0"/>
              <a:t>…(a) you intend to modify the study procedures or consent document; (b) a participant complains about the research or there is an adverse event; (c) there is a protocol violation/deviation; and/or (d) new findings indicate that the study risks, or the risk/benefit ratio</a:t>
            </a:r>
            <a:r>
              <a:rPr lang="en-US" sz="1200"/>
              <a:t>, have </a:t>
            </a:r>
            <a:r>
              <a:rPr lang="en-US" sz="1200" dirty="0"/>
              <a:t>change</a:t>
            </a:r>
          </a:p>
        </p:txBody>
      </p:sp>
      <p:sp>
        <p:nvSpPr>
          <p:cNvPr id="8" name="TextBox 7">
            <a:extLst>
              <a:ext uri="{FF2B5EF4-FFF2-40B4-BE49-F238E27FC236}">
                <a16:creationId xmlns:a16="http://schemas.microsoft.com/office/drawing/2014/main" id="{A74C0746-4C1F-4322-A69B-CDA42FF4D9BA}"/>
              </a:ext>
            </a:extLst>
          </p:cNvPr>
          <p:cNvSpPr txBox="1"/>
          <p:nvPr/>
        </p:nvSpPr>
        <p:spPr>
          <a:xfrm>
            <a:off x="3171647" y="4501917"/>
            <a:ext cx="3493670" cy="507831"/>
          </a:xfrm>
          <a:prstGeom prst="rect">
            <a:avLst/>
          </a:prstGeom>
          <a:solidFill>
            <a:schemeClr val="tx1"/>
          </a:solidFill>
          <a:ln>
            <a:solidFill>
              <a:schemeClr val="accent6">
                <a:lumMod val="60000"/>
                <a:lumOff val="40000"/>
              </a:schemeClr>
            </a:solidFill>
          </a:ln>
        </p:spPr>
        <p:txBody>
          <a:bodyPr wrap="square" rtlCol="0">
            <a:spAutoFit/>
          </a:bodyPr>
          <a:lstStyle/>
          <a:p>
            <a:pPr algn="ctr"/>
            <a:r>
              <a:rPr lang="en-US" sz="1350" dirty="0">
                <a:solidFill>
                  <a:schemeClr val="bg1"/>
                </a:solidFill>
              </a:rPr>
              <a:t>Standard </a:t>
            </a:r>
          </a:p>
          <a:p>
            <a:pPr algn="ctr"/>
            <a:r>
              <a:rPr lang="en-US" sz="1350" dirty="0">
                <a:solidFill>
                  <a:schemeClr val="bg1"/>
                </a:solidFill>
              </a:rPr>
              <a:t>Review</a:t>
            </a:r>
          </a:p>
        </p:txBody>
      </p:sp>
      <p:sp>
        <p:nvSpPr>
          <p:cNvPr id="9" name="TextBox 8">
            <a:extLst>
              <a:ext uri="{FF2B5EF4-FFF2-40B4-BE49-F238E27FC236}">
                <a16:creationId xmlns:a16="http://schemas.microsoft.com/office/drawing/2014/main" id="{C446BA11-4507-4A04-9050-A0F4CE5B62C8}"/>
              </a:ext>
            </a:extLst>
          </p:cNvPr>
          <p:cNvSpPr txBox="1"/>
          <p:nvPr/>
        </p:nvSpPr>
        <p:spPr>
          <a:xfrm>
            <a:off x="3171647" y="5236800"/>
            <a:ext cx="3493670" cy="507831"/>
          </a:xfrm>
          <a:prstGeom prst="rect">
            <a:avLst/>
          </a:prstGeom>
          <a:solidFill>
            <a:schemeClr val="tx1"/>
          </a:solidFill>
          <a:ln>
            <a:solidFill>
              <a:schemeClr val="accent6">
                <a:lumMod val="60000"/>
                <a:lumOff val="40000"/>
              </a:schemeClr>
            </a:solidFill>
          </a:ln>
        </p:spPr>
        <p:txBody>
          <a:bodyPr wrap="square" rtlCol="0">
            <a:spAutoFit/>
          </a:bodyPr>
          <a:lstStyle/>
          <a:p>
            <a:pPr algn="ctr"/>
            <a:r>
              <a:rPr lang="en-US" sz="1350" dirty="0">
                <a:solidFill>
                  <a:schemeClr val="bg1"/>
                </a:solidFill>
              </a:rPr>
              <a:t>Progress Report every 3 years</a:t>
            </a:r>
          </a:p>
          <a:p>
            <a:endParaRPr lang="en-US" sz="1350" dirty="0">
              <a:solidFill>
                <a:schemeClr val="bg1"/>
              </a:solidFill>
            </a:endParaRPr>
          </a:p>
        </p:txBody>
      </p:sp>
      <p:sp>
        <p:nvSpPr>
          <p:cNvPr id="10" name="TextBox 9">
            <a:extLst>
              <a:ext uri="{FF2B5EF4-FFF2-40B4-BE49-F238E27FC236}">
                <a16:creationId xmlns:a16="http://schemas.microsoft.com/office/drawing/2014/main" id="{80CDCBD5-6E2D-4477-A5AE-5DD4C9E7053D}"/>
              </a:ext>
            </a:extLst>
          </p:cNvPr>
          <p:cNvSpPr txBox="1"/>
          <p:nvPr/>
        </p:nvSpPr>
        <p:spPr>
          <a:xfrm>
            <a:off x="6750836" y="4504500"/>
            <a:ext cx="2006867" cy="507831"/>
          </a:xfrm>
          <a:prstGeom prst="rect">
            <a:avLst/>
          </a:prstGeom>
          <a:solidFill>
            <a:schemeClr val="tx1"/>
          </a:solidFill>
          <a:ln>
            <a:solidFill>
              <a:schemeClr val="accent6">
                <a:lumMod val="60000"/>
                <a:lumOff val="40000"/>
              </a:schemeClr>
            </a:solidFill>
          </a:ln>
        </p:spPr>
        <p:txBody>
          <a:bodyPr wrap="square" rtlCol="0">
            <a:spAutoFit/>
          </a:bodyPr>
          <a:lstStyle/>
          <a:p>
            <a:pPr algn="ctr"/>
            <a:r>
              <a:rPr lang="en-US" sz="1350" dirty="0">
                <a:solidFill>
                  <a:schemeClr val="bg1"/>
                </a:solidFill>
              </a:rPr>
              <a:t>Full Board </a:t>
            </a:r>
          </a:p>
          <a:p>
            <a:pPr algn="ctr"/>
            <a:r>
              <a:rPr lang="en-US" sz="1350" dirty="0">
                <a:solidFill>
                  <a:schemeClr val="bg1"/>
                </a:solidFill>
              </a:rPr>
              <a:t>Review</a:t>
            </a:r>
          </a:p>
        </p:txBody>
      </p:sp>
      <p:sp>
        <p:nvSpPr>
          <p:cNvPr id="11" name="TextBox 10">
            <a:extLst>
              <a:ext uri="{FF2B5EF4-FFF2-40B4-BE49-F238E27FC236}">
                <a16:creationId xmlns:a16="http://schemas.microsoft.com/office/drawing/2014/main" id="{852F5943-04F5-4B36-A11D-F90266C5C27F}"/>
              </a:ext>
            </a:extLst>
          </p:cNvPr>
          <p:cNvSpPr txBox="1"/>
          <p:nvPr/>
        </p:nvSpPr>
        <p:spPr>
          <a:xfrm>
            <a:off x="6750835" y="5225462"/>
            <a:ext cx="2006867" cy="507831"/>
          </a:xfrm>
          <a:prstGeom prst="rect">
            <a:avLst/>
          </a:prstGeom>
          <a:solidFill>
            <a:schemeClr val="tx1"/>
          </a:solidFill>
          <a:ln>
            <a:solidFill>
              <a:schemeClr val="accent6">
                <a:lumMod val="60000"/>
                <a:lumOff val="40000"/>
              </a:schemeClr>
            </a:solidFill>
          </a:ln>
        </p:spPr>
        <p:txBody>
          <a:bodyPr wrap="square" rtlCol="0">
            <a:spAutoFit/>
          </a:bodyPr>
          <a:lstStyle/>
          <a:p>
            <a:pPr algn="ctr"/>
            <a:r>
              <a:rPr lang="en-US" sz="1350" dirty="0">
                <a:solidFill>
                  <a:schemeClr val="bg1"/>
                </a:solidFill>
              </a:rPr>
              <a:t>Annually via Standard Review, Unless…*</a:t>
            </a:r>
          </a:p>
        </p:txBody>
      </p:sp>
      <p:sp>
        <p:nvSpPr>
          <p:cNvPr id="12" name="Arrow: Down 13">
            <a:extLst>
              <a:ext uri="{FF2B5EF4-FFF2-40B4-BE49-F238E27FC236}">
                <a16:creationId xmlns:a16="http://schemas.microsoft.com/office/drawing/2014/main" id="{468FDD4C-78CE-484D-BE91-63F613C8A2B5}"/>
              </a:ext>
            </a:extLst>
          </p:cNvPr>
          <p:cNvSpPr/>
          <p:nvPr/>
        </p:nvSpPr>
        <p:spPr>
          <a:xfrm>
            <a:off x="2103059" y="4026357"/>
            <a:ext cx="637674" cy="421505"/>
          </a:xfrm>
          <a:prstGeom prst="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Arrow: Down 13">
            <a:extLst>
              <a:ext uri="{FF2B5EF4-FFF2-40B4-BE49-F238E27FC236}">
                <a16:creationId xmlns:a16="http://schemas.microsoft.com/office/drawing/2014/main" id="{468FDD4C-78CE-484D-BE91-63F613C8A2B5}"/>
              </a:ext>
            </a:extLst>
          </p:cNvPr>
          <p:cNvSpPr/>
          <p:nvPr/>
        </p:nvSpPr>
        <p:spPr>
          <a:xfrm>
            <a:off x="3288605" y="4027711"/>
            <a:ext cx="637674" cy="421505"/>
          </a:xfrm>
          <a:prstGeom prst="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Arrow: Down 13">
            <a:extLst>
              <a:ext uri="{FF2B5EF4-FFF2-40B4-BE49-F238E27FC236}">
                <a16:creationId xmlns:a16="http://schemas.microsoft.com/office/drawing/2014/main" id="{468FDD4C-78CE-484D-BE91-63F613C8A2B5}"/>
              </a:ext>
            </a:extLst>
          </p:cNvPr>
          <p:cNvSpPr/>
          <p:nvPr/>
        </p:nvSpPr>
        <p:spPr>
          <a:xfrm>
            <a:off x="4788191" y="4027711"/>
            <a:ext cx="637674" cy="421505"/>
          </a:xfrm>
          <a:prstGeom prst="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Arrow: Down 13">
            <a:extLst>
              <a:ext uri="{FF2B5EF4-FFF2-40B4-BE49-F238E27FC236}">
                <a16:creationId xmlns:a16="http://schemas.microsoft.com/office/drawing/2014/main" id="{468FDD4C-78CE-484D-BE91-63F613C8A2B5}"/>
              </a:ext>
            </a:extLst>
          </p:cNvPr>
          <p:cNvSpPr/>
          <p:nvPr/>
        </p:nvSpPr>
        <p:spPr>
          <a:xfrm>
            <a:off x="7435431" y="3864770"/>
            <a:ext cx="637674" cy="421505"/>
          </a:xfrm>
          <a:prstGeom prst="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906805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Categories</a:t>
            </a:r>
            <a:endParaRPr lang="en-US" dirty="0"/>
          </a:p>
        </p:txBody>
      </p:sp>
      <p:graphicFrame>
        <p:nvGraphicFramePr>
          <p:cNvPr id="3" name="Content Placeholder 4">
            <a:extLst>
              <a:ext uri="{FF2B5EF4-FFF2-40B4-BE49-F238E27FC236}">
                <a16:creationId xmlns:a16="http://schemas.microsoft.com/office/drawing/2014/main" id="{580A9B13-263E-4242-B057-884094D86921}"/>
              </a:ext>
            </a:extLst>
          </p:cNvPr>
          <p:cNvGraphicFramePr>
            <a:graphicFrameLocks/>
          </p:cNvGraphicFramePr>
          <p:nvPr>
            <p:extLst>
              <p:ext uri="{D42A27DB-BD31-4B8C-83A1-F6EECF244321}">
                <p14:modId xmlns:p14="http://schemas.microsoft.com/office/powerpoint/2010/main" val="2313855607"/>
              </p:ext>
            </p:extLst>
          </p:nvPr>
        </p:nvGraphicFramePr>
        <p:xfrm>
          <a:off x="628651" y="2020945"/>
          <a:ext cx="7911365" cy="4072732"/>
        </p:xfrm>
        <a:graphic>
          <a:graphicData uri="http://schemas.openxmlformats.org/drawingml/2006/table">
            <a:tbl>
              <a:tblPr firstRow="1" bandRow="1">
                <a:tableStyleId>{1E171933-4619-4E11-9A3F-F7608DF75F80}</a:tableStyleId>
              </a:tblPr>
              <a:tblGrid>
                <a:gridCol w="1121945">
                  <a:extLst>
                    <a:ext uri="{9D8B030D-6E8A-4147-A177-3AD203B41FA5}">
                      <a16:colId xmlns:a16="http://schemas.microsoft.com/office/drawing/2014/main" val="3000848083"/>
                    </a:ext>
                  </a:extLst>
                </a:gridCol>
                <a:gridCol w="2263140">
                  <a:extLst>
                    <a:ext uri="{9D8B030D-6E8A-4147-A177-3AD203B41FA5}">
                      <a16:colId xmlns:a16="http://schemas.microsoft.com/office/drawing/2014/main" val="1927408246"/>
                    </a:ext>
                  </a:extLst>
                </a:gridCol>
                <a:gridCol w="2263140">
                  <a:extLst>
                    <a:ext uri="{9D8B030D-6E8A-4147-A177-3AD203B41FA5}">
                      <a16:colId xmlns:a16="http://schemas.microsoft.com/office/drawing/2014/main" val="763136757"/>
                    </a:ext>
                  </a:extLst>
                </a:gridCol>
                <a:gridCol w="2263140">
                  <a:extLst>
                    <a:ext uri="{9D8B030D-6E8A-4147-A177-3AD203B41FA5}">
                      <a16:colId xmlns:a16="http://schemas.microsoft.com/office/drawing/2014/main" val="474139906"/>
                    </a:ext>
                  </a:extLst>
                </a:gridCol>
              </a:tblGrid>
              <a:tr h="471978">
                <a:tc>
                  <a:txBody>
                    <a:bodyPr/>
                    <a:lstStyle/>
                    <a:p>
                      <a:endParaRPr lang="en-US" sz="1500" dirty="0"/>
                    </a:p>
                  </a:txBody>
                  <a:tcPr marL="68580" marR="68580" marT="34290" marB="34290"/>
                </a:tc>
                <a:tc>
                  <a:txBody>
                    <a:bodyPr/>
                    <a:lstStyle/>
                    <a:p>
                      <a:r>
                        <a:rPr lang="en-US" sz="1500" dirty="0"/>
                        <a:t>Accelerated Review</a:t>
                      </a:r>
                    </a:p>
                  </a:txBody>
                  <a:tcPr marL="68580" marR="68580" marT="34290" marB="34290"/>
                </a:tc>
                <a:tc>
                  <a:txBody>
                    <a:bodyPr/>
                    <a:lstStyle/>
                    <a:p>
                      <a:r>
                        <a:rPr lang="en-US" sz="1500" dirty="0"/>
                        <a:t>Standard Review</a:t>
                      </a:r>
                    </a:p>
                  </a:txBody>
                  <a:tcPr marL="68580" marR="68580" marT="34290" marB="34290"/>
                </a:tc>
                <a:tc>
                  <a:txBody>
                    <a:bodyPr/>
                    <a:lstStyle/>
                    <a:p>
                      <a:r>
                        <a:rPr lang="en-US" sz="1500" dirty="0"/>
                        <a:t>Full Board Review</a:t>
                      </a:r>
                    </a:p>
                  </a:txBody>
                  <a:tcPr marL="68580" marR="68580" marT="34290" marB="34290"/>
                </a:tc>
                <a:extLst>
                  <a:ext uri="{0D108BD9-81ED-4DB2-BD59-A6C34878D82A}">
                    <a16:rowId xmlns:a16="http://schemas.microsoft.com/office/drawing/2014/main" val="723519052"/>
                  </a:ext>
                </a:extLst>
              </a:tr>
              <a:tr h="456680">
                <a:tc>
                  <a:txBody>
                    <a:bodyPr/>
                    <a:lstStyle/>
                    <a:p>
                      <a:r>
                        <a:rPr lang="en-US" sz="1500" dirty="0"/>
                        <a:t>Deadline</a:t>
                      </a:r>
                    </a:p>
                  </a:txBody>
                  <a:tcPr marL="68580" marR="68580" marT="34290" marB="34290"/>
                </a:tc>
                <a:tc>
                  <a:txBody>
                    <a:bodyPr/>
                    <a:lstStyle/>
                    <a:p>
                      <a:r>
                        <a:rPr lang="en-US" sz="1500" dirty="0" smtClean="0"/>
                        <a:t>Rolling</a:t>
                      </a:r>
                      <a:endParaRPr lang="en-US" sz="1500" dirty="0"/>
                    </a:p>
                  </a:txBody>
                  <a:tcPr marL="68580" marR="68580" marT="34290" marB="34290"/>
                </a:tc>
                <a:tc>
                  <a:txBody>
                    <a:bodyPr/>
                    <a:lstStyle/>
                    <a:p>
                      <a:r>
                        <a:rPr lang="en-US" sz="1500" dirty="0"/>
                        <a:t>3</a:t>
                      </a:r>
                      <a:r>
                        <a:rPr lang="en-US" sz="1500" baseline="30000" dirty="0"/>
                        <a:t>rd</a:t>
                      </a:r>
                      <a:r>
                        <a:rPr lang="en-US" sz="1500" dirty="0"/>
                        <a:t> Friday of each Month</a:t>
                      </a:r>
                    </a:p>
                  </a:txBody>
                  <a:tcPr marL="68580" marR="68580" marT="34290" marB="34290"/>
                </a:tc>
                <a:tc>
                  <a:txBody>
                    <a:bodyPr/>
                    <a:lstStyle/>
                    <a:p>
                      <a:r>
                        <a:rPr lang="en-US" sz="1500" dirty="0"/>
                        <a:t>3</a:t>
                      </a:r>
                      <a:r>
                        <a:rPr lang="en-US" sz="1500" baseline="30000" dirty="0"/>
                        <a:t>rd</a:t>
                      </a:r>
                      <a:r>
                        <a:rPr lang="en-US" sz="1500" dirty="0"/>
                        <a:t> Friday of each Month</a:t>
                      </a:r>
                    </a:p>
                  </a:txBody>
                  <a:tcPr marL="68580" marR="68580" marT="34290" marB="34290"/>
                </a:tc>
                <a:extLst>
                  <a:ext uri="{0D108BD9-81ED-4DB2-BD59-A6C34878D82A}">
                    <a16:rowId xmlns:a16="http://schemas.microsoft.com/office/drawing/2014/main" val="2520441941"/>
                  </a:ext>
                </a:extLst>
              </a:tr>
              <a:tr h="1613600">
                <a:tc>
                  <a:txBody>
                    <a:bodyPr/>
                    <a:lstStyle/>
                    <a:p>
                      <a:r>
                        <a:rPr lang="en-US" sz="1500" dirty="0"/>
                        <a:t>Form</a:t>
                      </a:r>
                    </a:p>
                  </a:txBody>
                  <a:tcPr marL="68580" marR="68580" marT="34290" marB="34290"/>
                </a:tc>
                <a:tc>
                  <a:txBody>
                    <a:bodyPr/>
                    <a:lstStyle/>
                    <a:p>
                      <a:r>
                        <a:rPr lang="en-US" sz="1500" dirty="0"/>
                        <a:t>Request for Accelerated Review</a:t>
                      </a:r>
                    </a:p>
                    <a:p>
                      <a:pPr marL="63500" indent="0"/>
                      <a:r>
                        <a:rPr lang="en-US" sz="1500" dirty="0"/>
                        <a:t>- Choose either Adult or Minor/Legal Minor version</a:t>
                      </a:r>
                    </a:p>
                  </a:txBody>
                  <a:tcPr marL="68580" marR="68580" marT="34290" marB="34290"/>
                </a:tc>
                <a:tc>
                  <a:txBody>
                    <a:bodyPr/>
                    <a:lstStyle/>
                    <a:p>
                      <a:r>
                        <a:rPr lang="en-US" sz="1500" dirty="0"/>
                        <a:t>Request for Standard or Full Board Review</a:t>
                      </a:r>
                    </a:p>
                  </a:txBody>
                  <a:tcPr marL="68580" marR="68580" marT="34290" marB="34290"/>
                </a:tc>
                <a:tc>
                  <a:txBody>
                    <a:bodyPr/>
                    <a:lstStyle/>
                    <a:p>
                      <a:r>
                        <a:rPr lang="en-US" sz="1500" dirty="0"/>
                        <a:t>Request for Standard or Full Board Review</a:t>
                      </a:r>
                    </a:p>
                  </a:txBody>
                  <a:tcPr marL="68580" marR="68580" marT="34290" marB="34290"/>
                </a:tc>
                <a:extLst>
                  <a:ext uri="{0D108BD9-81ED-4DB2-BD59-A6C34878D82A}">
                    <a16:rowId xmlns:a16="http://schemas.microsoft.com/office/drawing/2014/main" val="2652778464"/>
                  </a:ext>
                </a:extLst>
              </a:tr>
              <a:tr h="481242">
                <a:tc>
                  <a:txBody>
                    <a:bodyPr/>
                    <a:lstStyle/>
                    <a:p>
                      <a:r>
                        <a:rPr lang="en-US" sz="1500" dirty="0"/>
                        <a:t>Reviewer</a:t>
                      </a:r>
                    </a:p>
                  </a:txBody>
                  <a:tcPr marL="68580" marR="68580" marT="34290" marB="34290"/>
                </a:tc>
                <a:tc>
                  <a:txBody>
                    <a:bodyPr/>
                    <a:lstStyle/>
                    <a:p>
                      <a:r>
                        <a:rPr lang="en-US" sz="1500" dirty="0" smtClean="0"/>
                        <a:t>Chair,</a:t>
                      </a:r>
                      <a:r>
                        <a:rPr lang="en-US" sz="1500" baseline="0" dirty="0" smtClean="0"/>
                        <a:t> </a:t>
                      </a:r>
                      <a:r>
                        <a:rPr lang="en-US" sz="1500" dirty="0" smtClean="0"/>
                        <a:t>Assistant Chair, or Single IRB Member</a:t>
                      </a:r>
                      <a:endParaRPr lang="en-US" sz="1500" dirty="0"/>
                    </a:p>
                  </a:txBody>
                  <a:tcPr marL="68580" marR="68580" marT="34290" marB="34290"/>
                </a:tc>
                <a:tc>
                  <a:txBody>
                    <a:bodyPr/>
                    <a:lstStyle/>
                    <a:p>
                      <a:r>
                        <a:rPr lang="en-US" sz="1500" dirty="0"/>
                        <a:t>Single IRB Member</a:t>
                      </a:r>
                    </a:p>
                  </a:txBody>
                  <a:tcPr marL="68580" marR="68580" marT="34290" marB="34290"/>
                </a:tc>
                <a:tc>
                  <a:txBody>
                    <a:bodyPr/>
                    <a:lstStyle/>
                    <a:p>
                      <a:r>
                        <a:rPr lang="en-US" sz="1500" dirty="0"/>
                        <a:t>Quorum of the IRB</a:t>
                      </a:r>
                    </a:p>
                  </a:txBody>
                  <a:tcPr marL="68580" marR="68580" marT="34290" marB="34290"/>
                </a:tc>
                <a:extLst>
                  <a:ext uri="{0D108BD9-81ED-4DB2-BD59-A6C34878D82A}">
                    <a16:rowId xmlns:a16="http://schemas.microsoft.com/office/drawing/2014/main" val="2617884197"/>
                  </a:ext>
                </a:extLst>
              </a:tr>
              <a:tr h="1004694">
                <a:tc>
                  <a:txBody>
                    <a:bodyPr/>
                    <a:lstStyle/>
                    <a:p>
                      <a:r>
                        <a:rPr lang="en-US" sz="1500" dirty="0"/>
                        <a:t>Time until </a:t>
                      </a:r>
                      <a:r>
                        <a:rPr lang="en-US" sz="1500" u="none" dirty="0"/>
                        <a:t>Feedback</a:t>
                      </a:r>
                      <a:r>
                        <a:rPr lang="en-US" sz="1500" dirty="0"/>
                        <a:t> or </a:t>
                      </a:r>
                      <a:r>
                        <a:rPr lang="en-US" sz="1500" u="none" dirty="0"/>
                        <a:t>Approval</a:t>
                      </a:r>
                    </a:p>
                  </a:txBody>
                  <a:tcPr marL="68580" marR="68580" marT="34290" marB="34290"/>
                </a:tc>
                <a:tc>
                  <a:txBody>
                    <a:bodyPr/>
                    <a:lstStyle/>
                    <a:p>
                      <a:r>
                        <a:rPr lang="en-US" sz="1500" dirty="0" smtClean="0"/>
                        <a:t>~ 2 weeks</a:t>
                      </a:r>
                      <a:endParaRPr lang="en-US" sz="1500" dirty="0"/>
                    </a:p>
                  </a:txBody>
                  <a:tcPr marL="68580" marR="68580" marT="34290" marB="34290"/>
                </a:tc>
                <a:tc>
                  <a:txBody>
                    <a:bodyPr/>
                    <a:lstStyle/>
                    <a:p>
                      <a:r>
                        <a:rPr lang="en-US" sz="1500" dirty="0"/>
                        <a:t>~ 3 weeks</a:t>
                      </a:r>
                    </a:p>
                  </a:txBody>
                  <a:tcPr marL="68580" marR="68580" marT="34290" marB="34290"/>
                </a:tc>
                <a:tc>
                  <a:txBody>
                    <a:bodyPr/>
                    <a:lstStyle/>
                    <a:p>
                      <a:r>
                        <a:rPr lang="en-US" sz="1500" dirty="0"/>
                        <a:t>~ 4 weeks</a:t>
                      </a:r>
                    </a:p>
                  </a:txBody>
                  <a:tcPr marL="68580" marR="68580" marT="34290" marB="34290"/>
                </a:tc>
                <a:extLst>
                  <a:ext uri="{0D108BD9-81ED-4DB2-BD59-A6C34878D82A}">
                    <a16:rowId xmlns:a16="http://schemas.microsoft.com/office/drawing/2014/main" val="288255517"/>
                  </a:ext>
                </a:extLst>
              </a:tr>
            </a:tbl>
          </a:graphicData>
        </a:graphic>
      </p:graphicFrame>
    </p:spTree>
    <p:extLst>
      <p:ext uri="{BB962C8B-B14F-4D97-AF65-F5344CB8AC3E}">
        <p14:creationId xmlns:p14="http://schemas.microsoft.com/office/powerpoint/2010/main" val="2132441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IRB Process Step 4</a:t>
            </a:r>
          </a:p>
        </p:txBody>
      </p:sp>
      <p:sp>
        <p:nvSpPr>
          <p:cNvPr id="3" name="Text Placeholder 2"/>
          <p:cNvSpPr>
            <a:spLocks noGrp="1"/>
          </p:cNvSpPr>
          <p:nvPr>
            <p:ph type="body" idx="1"/>
          </p:nvPr>
        </p:nvSpPr>
        <p:spPr/>
        <p:txBody>
          <a:bodyPr/>
          <a:lstStyle/>
          <a:p>
            <a:r>
              <a:rPr lang="en-US" dirty="0"/>
              <a:t>Complete and Submit the Application</a:t>
            </a:r>
          </a:p>
          <a:p>
            <a:endParaRPr lang="en-US" dirty="0"/>
          </a:p>
        </p:txBody>
      </p:sp>
    </p:spTree>
    <p:extLst>
      <p:ext uri="{BB962C8B-B14F-4D97-AF65-F5344CB8AC3E}">
        <p14:creationId xmlns:p14="http://schemas.microsoft.com/office/powerpoint/2010/main" val="781037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Successful IRB Application</a:t>
            </a:r>
          </a:p>
        </p:txBody>
      </p:sp>
      <p:sp>
        <p:nvSpPr>
          <p:cNvPr id="3" name="Content Placeholder 2"/>
          <p:cNvSpPr>
            <a:spLocks noGrp="1"/>
          </p:cNvSpPr>
          <p:nvPr>
            <p:ph sz="half" idx="1"/>
          </p:nvPr>
        </p:nvSpPr>
        <p:spPr/>
        <p:txBody>
          <a:bodyPr/>
          <a:lstStyle/>
          <a:p>
            <a:r>
              <a:rPr lang="en-US" sz="2200" dirty="0"/>
              <a:t>Provides detail about:</a:t>
            </a:r>
          </a:p>
          <a:p>
            <a:pPr lvl="1"/>
            <a:r>
              <a:rPr lang="en-US" sz="2200" dirty="0"/>
              <a:t>Study rationale as well as aims or hypotheses</a:t>
            </a:r>
          </a:p>
          <a:p>
            <a:pPr lvl="1"/>
            <a:r>
              <a:rPr lang="en-US" sz="2200" dirty="0"/>
              <a:t>Anticipated benefits</a:t>
            </a:r>
          </a:p>
          <a:p>
            <a:pPr lvl="1"/>
            <a:r>
              <a:rPr lang="en-US" sz="2200" dirty="0"/>
              <a:t>Inclusion/Exclusion criteria</a:t>
            </a:r>
          </a:p>
          <a:p>
            <a:pPr lvl="1"/>
            <a:r>
              <a:rPr lang="en-US" sz="2200" dirty="0"/>
              <a:t>Recruitment plan</a:t>
            </a:r>
          </a:p>
          <a:p>
            <a:pPr lvl="1"/>
            <a:r>
              <a:rPr lang="en-US" sz="2200" dirty="0"/>
              <a:t>How informed consent will be </a:t>
            </a:r>
            <a:r>
              <a:rPr lang="en-US" sz="2200" dirty="0" smtClean="0"/>
              <a:t>obtained*</a:t>
            </a:r>
            <a:endParaRPr lang="en-US" sz="2200" dirty="0"/>
          </a:p>
          <a:p>
            <a:endParaRPr lang="en-US" dirty="0"/>
          </a:p>
        </p:txBody>
      </p:sp>
      <p:sp>
        <p:nvSpPr>
          <p:cNvPr id="4" name="Content Placeholder 3"/>
          <p:cNvSpPr>
            <a:spLocks noGrp="1"/>
          </p:cNvSpPr>
          <p:nvPr>
            <p:ph sz="half" idx="2"/>
          </p:nvPr>
        </p:nvSpPr>
        <p:spPr/>
        <p:txBody>
          <a:bodyPr/>
          <a:lstStyle/>
          <a:p>
            <a:r>
              <a:rPr lang="en-US" sz="2200" dirty="0"/>
              <a:t>Provides detail about:</a:t>
            </a:r>
          </a:p>
          <a:p>
            <a:pPr lvl="1"/>
            <a:r>
              <a:rPr lang="en-US" sz="2200" dirty="0"/>
              <a:t>Study procedures (i.e., in chronological order, what will subjects be asked to do</a:t>
            </a:r>
            <a:r>
              <a:rPr lang="en-US" sz="2200" dirty="0" smtClean="0"/>
              <a:t>)*</a:t>
            </a:r>
            <a:endParaRPr lang="en-US" sz="2200" dirty="0"/>
          </a:p>
          <a:p>
            <a:pPr lvl="1"/>
            <a:r>
              <a:rPr lang="en-US" sz="2200" dirty="0"/>
              <a:t>Measures to be used</a:t>
            </a:r>
          </a:p>
          <a:p>
            <a:pPr lvl="1"/>
            <a:r>
              <a:rPr lang="en-US" sz="2200" dirty="0"/>
              <a:t>Anticipated risks and plans for mitigating or managing risks</a:t>
            </a:r>
          </a:p>
          <a:p>
            <a:pPr lvl="2"/>
            <a:r>
              <a:rPr lang="en-US" sz="2200" dirty="0"/>
              <a:t>If applicable, a statement that there are no foreseeable risks</a:t>
            </a:r>
          </a:p>
          <a:p>
            <a:endParaRPr lang="en-US" dirty="0"/>
          </a:p>
        </p:txBody>
      </p:sp>
    </p:spTree>
    <p:extLst>
      <p:ext uri="{BB962C8B-B14F-4D97-AF65-F5344CB8AC3E}">
        <p14:creationId xmlns:p14="http://schemas.microsoft.com/office/powerpoint/2010/main" val="37784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normAutofit fontScale="92500"/>
          </a:bodyPr>
          <a:lstStyle/>
          <a:p>
            <a:r>
              <a:rPr lang="en-US" sz="2400" dirty="0"/>
              <a:t>Provides detail about:</a:t>
            </a:r>
          </a:p>
          <a:p>
            <a:pPr lvl="1"/>
            <a:r>
              <a:rPr lang="en-US" sz="2400" dirty="0"/>
              <a:t>How confidentiality or anonymity will be assured</a:t>
            </a:r>
          </a:p>
          <a:p>
            <a:pPr lvl="1"/>
            <a:r>
              <a:rPr lang="en-US" sz="2400" dirty="0"/>
              <a:t>How data will be stored to ensure security and who has access to data</a:t>
            </a:r>
          </a:p>
          <a:p>
            <a:pPr lvl="1"/>
            <a:r>
              <a:rPr lang="en-US" sz="2400" dirty="0"/>
              <a:t>If/when/how data will be </a:t>
            </a:r>
            <a:r>
              <a:rPr lang="en-US" sz="2400" dirty="0" smtClean="0"/>
              <a:t>destroyed*</a:t>
            </a:r>
            <a:endParaRPr lang="en-US" sz="2400" dirty="0"/>
          </a:p>
          <a:p>
            <a:pPr lvl="1"/>
            <a:r>
              <a:rPr lang="en-US" sz="2400" dirty="0"/>
              <a:t>If/how subjects will be compensated</a:t>
            </a:r>
          </a:p>
          <a:p>
            <a:endParaRPr lang="en-US" dirty="0"/>
          </a:p>
        </p:txBody>
      </p:sp>
      <p:sp>
        <p:nvSpPr>
          <p:cNvPr id="4" name="Content Placeholder 3"/>
          <p:cNvSpPr>
            <a:spLocks noGrp="1"/>
          </p:cNvSpPr>
          <p:nvPr>
            <p:ph sz="half" idx="2"/>
          </p:nvPr>
        </p:nvSpPr>
        <p:spPr/>
        <p:txBody>
          <a:bodyPr>
            <a:normAutofit fontScale="92500"/>
          </a:bodyPr>
          <a:lstStyle/>
          <a:p>
            <a:r>
              <a:rPr lang="en-US" sz="2400" dirty="0"/>
              <a:t>Informed Consent/Assent**</a:t>
            </a:r>
          </a:p>
          <a:p>
            <a:pPr lvl="1"/>
            <a:r>
              <a:rPr lang="en-US" sz="2400" dirty="0"/>
              <a:t>Includes all required elements (use TU Consent/Assent template)</a:t>
            </a:r>
          </a:p>
          <a:p>
            <a:pPr lvl="1"/>
            <a:r>
              <a:rPr lang="en-US" sz="2400" dirty="0"/>
              <a:t>8</a:t>
            </a:r>
            <a:r>
              <a:rPr lang="en-US" sz="2400" baseline="30000" dirty="0"/>
              <a:t>th</a:t>
            </a:r>
            <a:r>
              <a:rPr lang="en-US" sz="2400" dirty="0"/>
              <a:t> grade reading level (adults) </a:t>
            </a:r>
          </a:p>
          <a:p>
            <a:pPr lvl="1"/>
            <a:r>
              <a:rPr lang="en-US" sz="2400" dirty="0"/>
              <a:t>Appropriate reading level (children/adolescents)</a:t>
            </a:r>
          </a:p>
          <a:p>
            <a:pPr lvl="1"/>
            <a:r>
              <a:rPr lang="en-US" sz="2400" dirty="0"/>
              <a:t>Sufficient detail so that participants understand risks and what is expected of them</a:t>
            </a:r>
          </a:p>
          <a:p>
            <a:pPr marL="0" lvl="1" indent="0">
              <a:buNone/>
            </a:pPr>
            <a:r>
              <a:rPr lang="en-US" sz="2400" dirty="0"/>
              <a:t>** If data are anonymous, use an information sheet</a:t>
            </a:r>
          </a:p>
          <a:p>
            <a:endParaRPr lang="en-US" dirty="0"/>
          </a:p>
        </p:txBody>
      </p:sp>
    </p:spTree>
    <p:extLst>
      <p:ext uri="{BB962C8B-B14F-4D97-AF65-F5344CB8AC3E}">
        <p14:creationId xmlns:p14="http://schemas.microsoft.com/office/powerpoint/2010/main" val="4265115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normAutofit lnSpcReduction="10000"/>
          </a:bodyPr>
          <a:lstStyle/>
          <a:p>
            <a:r>
              <a:rPr lang="en-US" sz="2200" dirty="0"/>
              <a:t>At minimum, attach the following:</a:t>
            </a:r>
          </a:p>
          <a:p>
            <a:pPr lvl="1"/>
            <a:r>
              <a:rPr lang="en-US" sz="2200" dirty="0"/>
              <a:t>Informed consent form or information sheet</a:t>
            </a:r>
          </a:p>
          <a:p>
            <a:pPr lvl="1"/>
            <a:r>
              <a:rPr lang="en-US" sz="2200" dirty="0"/>
              <a:t>Measures (or detailed description of questions, if proprietary), interview questions</a:t>
            </a:r>
          </a:p>
          <a:p>
            <a:pPr lvl="1"/>
            <a:r>
              <a:rPr lang="en-US" sz="2200" dirty="0"/>
              <a:t>Human Subjects’ Protections Training </a:t>
            </a:r>
            <a:r>
              <a:rPr lang="en-US" sz="2200" dirty="0" smtClean="0"/>
              <a:t>certification for external investigators, or those who have not completed training through TU’s CITI webpage</a:t>
            </a:r>
            <a:endParaRPr lang="en-US" sz="2200" dirty="0"/>
          </a:p>
          <a:p>
            <a:pPr lvl="1"/>
            <a:r>
              <a:rPr lang="en-US" sz="2200" dirty="0"/>
              <a:t>If student PI, Faculty Advisor </a:t>
            </a:r>
            <a:r>
              <a:rPr lang="en-US" sz="2200" dirty="0" smtClean="0"/>
              <a:t>Agreement </a:t>
            </a:r>
            <a:endParaRPr lang="en-US" sz="2200" dirty="0"/>
          </a:p>
          <a:p>
            <a:endParaRPr lang="en-US" dirty="0"/>
          </a:p>
        </p:txBody>
      </p:sp>
      <p:sp>
        <p:nvSpPr>
          <p:cNvPr id="4" name="Content Placeholder 3"/>
          <p:cNvSpPr>
            <a:spLocks noGrp="1"/>
          </p:cNvSpPr>
          <p:nvPr>
            <p:ph sz="half" idx="2"/>
          </p:nvPr>
        </p:nvSpPr>
        <p:spPr/>
        <p:txBody>
          <a:bodyPr>
            <a:normAutofit lnSpcReduction="10000"/>
          </a:bodyPr>
          <a:lstStyle/>
          <a:p>
            <a:r>
              <a:rPr lang="en-US" sz="2200" dirty="0"/>
              <a:t>If appropriate also attach:</a:t>
            </a:r>
          </a:p>
          <a:p>
            <a:pPr lvl="1"/>
            <a:r>
              <a:rPr lang="en-US" sz="2200" dirty="0"/>
              <a:t>Informed assent form</a:t>
            </a:r>
          </a:p>
          <a:p>
            <a:pPr lvl="1"/>
            <a:r>
              <a:rPr lang="en-US" sz="2200" dirty="0"/>
              <a:t>Recruitment materials, including:</a:t>
            </a:r>
          </a:p>
          <a:p>
            <a:pPr lvl="2"/>
            <a:r>
              <a:rPr lang="en-US" sz="2200" dirty="0"/>
              <a:t>Content of e-mails or letters</a:t>
            </a:r>
          </a:p>
          <a:p>
            <a:pPr lvl="2"/>
            <a:r>
              <a:rPr lang="en-US" sz="2200" dirty="0"/>
              <a:t>Scripts for verbal recruitment</a:t>
            </a:r>
          </a:p>
          <a:p>
            <a:pPr lvl="2"/>
            <a:r>
              <a:rPr lang="en-US" sz="2200" dirty="0"/>
              <a:t>Fliers</a:t>
            </a:r>
          </a:p>
          <a:p>
            <a:pPr lvl="2"/>
            <a:r>
              <a:rPr lang="en-US" sz="2200" dirty="0"/>
              <a:t>Content of ads and where they will be placed</a:t>
            </a:r>
          </a:p>
          <a:p>
            <a:pPr lvl="1"/>
            <a:r>
              <a:rPr lang="en-US" sz="2200" dirty="0"/>
              <a:t>Links to relevant websites</a:t>
            </a:r>
          </a:p>
          <a:p>
            <a:endParaRPr lang="en-US" dirty="0"/>
          </a:p>
        </p:txBody>
      </p:sp>
    </p:spTree>
    <p:extLst>
      <p:ext uri="{BB962C8B-B14F-4D97-AF65-F5344CB8AC3E}">
        <p14:creationId xmlns:p14="http://schemas.microsoft.com/office/powerpoint/2010/main" val="349438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IRB Process Step 5</a:t>
            </a:r>
          </a:p>
        </p:txBody>
      </p:sp>
      <p:sp>
        <p:nvSpPr>
          <p:cNvPr id="3" name="Text Placeholder 2"/>
          <p:cNvSpPr>
            <a:spLocks noGrp="1"/>
          </p:cNvSpPr>
          <p:nvPr>
            <p:ph type="body" idx="1"/>
          </p:nvPr>
        </p:nvSpPr>
        <p:spPr/>
        <p:txBody>
          <a:bodyPr/>
          <a:lstStyle/>
          <a:p>
            <a:r>
              <a:rPr lang="en-US" dirty="0"/>
              <a:t>Revising Your Application Based on Reviewer Comments</a:t>
            </a:r>
          </a:p>
          <a:p>
            <a:endParaRPr lang="en-US" dirty="0"/>
          </a:p>
        </p:txBody>
      </p:sp>
    </p:spTree>
    <p:extLst>
      <p:ext uri="{BB962C8B-B14F-4D97-AF65-F5344CB8AC3E}">
        <p14:creationId xmlns:p14="http://schemas.microsoft.com/office/powerpoint/2010/main" val="2117867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Revising your Application</a:t>
            </a:r>
          </a:p>
        </p:txBody>
      </p:sp>
      <p:sp>
        <p:nvSpPr>
          <p:cNvPr id="3" name="Content Placeholder 2"/>
          <p:cNvSpPr>
            <a:spLocks noGrp="1"/>
          </p:cNvSpPr>
          <p:nvPr>
            <p:ph idx="1"/>
          </p:nvPr>
        </p:nvSpPr>
        <p:spPr/>
        <p:txBody>
          <a:bodyPr/>
          <a:lstStyle/>
          <a:p>
            <a:r>
              <a:rPr lang="en-US" dirty="0"/>
              <a:t>Address ALL reviewer concerns</a:t>
            </a:r>
          </a:p>
          <a:p>
            <a:pPr lvl="1"/>
            <a:r>
              <a:rPr lang="en-US" dirty="0"/>
              <a:t>Submit a cover letter with the reviewer’s comments and your response/revision</a:t>
            </a:r>
          </a:p>
          <a:p>
            <a:pPr lvl="2"/>
            <a:r>
              <a:rPr lang="en-US" dirty="0"/>
              <a:t>If you disagree with a suggested revision </a:t>
            </a:r>
            <a:r>
              <a:rPr lang="en-US" dirty="0">
                <a:sym typeface="Wingdings" panose="05000000000000000000" pitchFamily="2" charset="2"/>
              </a:rPr>
              <a:t> In your response, p</a:t>
            </a:r>
            <a:r>
              <a:rPr lang="en-US" dirty="0"/>
              <a:t>rovide a detailed explanation for why you disagree with the comment; be advised the reviewer may still require the revision if the rationale is not convincing</a:t>
            </a:r>
          </a:p>
          <a:p>
            <a:r>
              <a:rPr lang="en-US" dirty="0"/>
              <a:t>Submit a revised protocol AND consent form</a:t>
            </a:r>
          </a:p>
          <a:p>
            <a:pPr lvl="1"/>
            <a:r>
              <a:rPr lang="en-US" dirty="0"/>
              <a:t>Use track changes, highlighting, or different colored font for </a:t>
            </a:r>
            <a:r>
              <a:rPr lang="en-US" dirty="0" smtClean="0"/>
              <a:t>revisions. Kuali Protocols has a feature that allows you to do this when revising the online form. However, you MUST use these features in Word or PDF documents that are attached separately as well. </a:t>
            </a:r>
            <a:endParaRPr lang="en-US" dirty="0"/>
          </a:p>
          <a:p>
            <a:r>
              <a:rPr lang="en-US" dirty="0"/>
              <a:t>DO NOT BEGIN DATA COLLECTION UNTIL APPROVAL FOR THE STUDY HAS BEEN GRANTED!!</a:t>
            </a:r>
          </a:p>
          <a:p>
            <a:pPr lvl="1"/>
            <a:r>
              <a:rPr lang="en-US" dirty="0"/>
              <a:t>Once approved, you will receive notification from the IRB office – you may begin data collection!</a:t>
            </a:r>
          </a:p>
          <a:p>
            <a:endParaRPr lang="en-US" dirty="0"/>
          </a:p>
        </p:txBody>
      </p:sp>
    </p:spTree>
    <p:extLst>
      <p:ext uri="{BB962C8B-B14F-4D97-AF65-F5344CB8AC3E}">
        <p14:creationId xmlns:p14="http://schemas.microsoft.com/office/powerpoint/2010/main" val="1127638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IRB Process Step 6</a:t>
            </a:r>
          </a:p>
        </p:txBody>
      </p:sp>
      <p:sp>
        <p:nvSpPr>
          <p:cNvPr id="3" name="Text Placeholder 2"/>
          <p:cNvSpPr>
            <a:spLocks noGrp="1"/>
          </p:cNvSpPr>
          <p:nvPr>
            <p:ph type="body" idx="1"/>
          </p:nvPr>
        </p:nvSpPr>
        <p:spPr/>
        <p:txBody>
          <a:bodyPr/>
          <a:lstStyle/>
          <a:p>
            <a:r>
              <a:rPr lang="en-US" dirty="0"/>
              <a:t>Amending Your Application After Approval</a:t>
            </a:r>
          </a:p>
          <a:p>
            <a:endParaRPr lang="en-US" dirty="0"/>
          </a:p>
        </p:txBody>
      </p:sp>
    </p:spTree>
    <p:extLst>
      <p:ext uri="{BB962C8B-B14F-4D97-AF65-F5344CB8AC3E}">
        <p14:creationId xmlns:p14="http://schemas.microsoft.com/office/powerpoint/2010/main" val="7698269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Amending Applications</a:t>
            </a:r>
          </a:p>
        </p:txBody>
      </p:sp>
      <p:sp>
        <p:nvSpPr>
          <p:cNvPr id="3" name="Content Placeholder 2"/>
          <p:cNvSpPr>
            <a:spLocks noGrp="1"/>
          </p:cNvSpPr>
          <p:nvPr>
            <p:ph idx="1"/>
          </p:nvPr>
        </p:nvSpPr>
        <p:spPr>
          <a:xfrm>
            <a:off x="628650" y="1825625"/>
            <a:ext cx="7886700" cy="4670868"/>
          </a:xfrm>
        </p:spPr>
        <p:txBody>
          <a:bodyPr>
            <a:normAutofit fontScale="92500" lnSpcReduction="10000"/>
          </a:bodyPr>
          <a:lstStyle/>
          <a:p>
            <a:r>
              <a:rPr lang="en-US" dirty="0"/>
              <a:t>All substantive changes to consent forms or protocols MUST be reviewed and approved by the IRB </a:t>
            </a:r>
          </a:p>
          <a:p>
            <a:pPr lvl="1"/>
            <a:r>
              <a:rPr lang="en-US" dirty="0"/>
              <a:t>If not sure if change is substantive, </a:t>
            </a:r>
            <a:r>
              <a:rPr lang="en-US" dirty="0" smtClean="0"/>
              <a:t>just ask!</a:t>
            </a:r>
            <a:endParaRPr lang="en-US" dirty="0"/>
          </a:p>
          <a:p>
            <a:r>
              <a:rPr lang="en-US" dirty="0"/>
              <a:t>Submit</a:t>
            </a:r>
          </a:p>
          <a:p>
            <a:pPr lvl="1"/>
            <a:r>
              <a:rPr lang="en-US" dirty="0" smtClean="0"/>
              <a:t>Open your protocol on </a:t>
            </a:r>
            <a:r>
              <a:rPr lang="en-US" i="1" dirty="0" smtClean="0"/>
              <a:t>Kuali Protocols </a:t>
            </a:r>
            <a:r>
              <a:rPr lang="en-US" dirty="0" smtClean="0"/>
              <a:t>and click on “Amend” in the right hand column of actions to choose from</a:t>
            </a:r>
          </a:p>
          <a:p>
            <a:pPr lvl="1"/>
            <a:r>
              <a:rPr lang="en-US" dirty="0" smtClean="0"/>
              <a:t>Each section of the online form will now have an option to edit. These edits will have track changes applied to them for the IRB. To view them as track changes click on the “Show Latest Changes” box at the top of the form. </a:t>
            </a:r>
          </a:p>
          <a:p>
            <a:pPr lvl="1"/>
            <a:r>
              <a:rPr lang="en-US" dirty="0" smtClean="0"/>
              <a:t>Make sure to complete the “Justification” box at the top for a clear rationale on why you are amending the protocol. </a:t>
            </a:r>
            <a:endParaRPr lang="en-US" dirty="0"/>
          </a:p>
          <a:p>
            <a:pPr lvl="1"/>
            <a:r>
              <a:rPr lang="en-US" dirty="0" smtClean="0"/>
              <a:t>Include any other revised attachments with </a:t>
            </a:r>
            <a:r>
              <a:rPr lang="en-US" dirty="0"/>
              <a:t>track changes, highlighting, or different colored </a:t>
            </a:r>
            <a:r>
              <a:rPr lang="en-US" dirty="0" smtClean="0"/>
              <a:t>font.</a:t>
            </a:r>
            <a:endParaRPr lang="en-US" dirty="0"/>
          </a:p>
          <a:p>
            <a:pPr lvl="1"/>
            <a:r>
              <a:rPr lang="en-US" dirty="0"/>
              <a:t>Include: new questionnaires; recruitment materials, </a:t>
            </a:r>
            <a:r>
              <a:rPr lang="en-US" dirty="0" err="1" smtClean="0"/>
              <a:t>etc</a:t>
            </a:r>
            <a:endParaRPr lang="en-US" dirty="0" smtClean="0"/>
          </a:p>
          <a:p>
            <a:pPr lvl="1"/>
            <a:r>
              <a:rPr lang="en-US" dirty="0" smtClean="0"/>
              <a:t>Click “Submit” in the right hand column of actions to choose from.</a:t>
            </a:r>
            <a:endParaRPr lang="en-US" dirty="0"/>
          </a:p>
          <a:p>
            <a:r>
              <a:rPr lang="en-US" dirty="0"/>
              <a:t>NOTE: You may not implement protocol changes until the IRB has approved the amendment</a:t>
            </a:r>
          </a:p>
          <a:p>
            <a:endParaRPr lang="en-US" dirty="0"/>
          </a:p>
        </p:txBody>
      </p:sp>
    </p:spTree>
    <p:extLst>
      <p:ext uri="{BB962C8B-B14F-4D97-AF65-F5344CB8AC3E}">
        <p14:creationId xmlns:p14="http://schemas.microsoft.com/office/powerpoint/2010/main" val="3954855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Review Board</a:t>
            </a:r>
          </a:p>
        </p:txBody>
      </p:sp>
      <p:sp>
        <p:nvSpPr>
          <p:cNvPr id="3" name="Content Placeholder 2"/>
          <p:cNvSpPr>
            <a:spLocks noGrp="1"/>
          </p:cNvSpPr>
          <p:nvPr>
            <p:ph idx="1"/>
          </p:nvPr>
        </p:nvSpPr>
        <p:spPr/>
        <p:txBody>
          <a:bodyPr/>
          <a:lstStyle/>
          <a:p>
            <a:r>
              <a:rPr lang="en-US" sz="2800" dirty="0"/>
              <a:t>What is an IRB?</a:t>
            </a:r>
          </a:p>
          <a:p>
            <a:endParaRPr lang="en-US" sz="2800" dirty="0"/>
          </a:p>
          <a:p>
            <a:r>
              <a:rPr lang="en-US" sz="2800" dirty="0"/>
              <a:t>What is its job?</a:t>
            </a:r>
          </a:p>
          <a:p>
            <a:endParaRPr lang="en-US" sz="2800" dirty="0"/>
          </a:p>
          <a:p>
            <a:r>
              <a:rPr lang="en-US" sz="2800" dirty="0"/>
              <a:t>What are its guiding Principles?</a:t>
            </a:r>
          </a:p>
          <a:p>
            <a:pPr lvl="1"/>
            <a:r>
              <a:rPr lang="en-US" sz="2400" dirty="0"/>
              <a:t>Belmont Report (i.e., Respect for Persons, Beneficence, Justice)</a:t>
            </a:r>
          </a:p>
          <a:p>
            <a:pPr lvl="1"/>
            <a:r>
              <a:rPr lang="en-US" sz="2400" dirty="0"/>
              <a:t>Code of Federal Regulations, Title 45 – Public Welfare, Part 46 Protection of Human Participants (aka </a:t>
            </a:r>
            <a:r>
              <a:rPr lang="en-US" sz="2400" i="1" dirty="0"/>
              <a:t>The Common Rule</a:t>
            </a:r>
            <a:r>
              <a:rPr lang="en-US" sz="2400" dirty="0"/>
              <a:t>)</a:t>
            </a:r>
          </a:p>
          <a:p>
            <a:pPr lvl="1"/>
            <a:r>
              <a:rPr lang="en-US" sz="2400" dirty="0"/>
              <a:t>USM Policies and Procedures, Section III and Section IV</a:t>
            </a:r>
          </a:p>
          <a:p>
            <a:endParaRPr lang="en-US" dirty="0"/>
          </a:p>
        </p:txBody>
      </p:sp>
    </p:spTree>
    <p:extLst>
      <p:ext uri="{BB962C8B-B14F-4D97-AF65-F5344CB8AC3E}">
        <p14:creationId xmlns:p14="http://schemas.microsoft.com/office/powerpoint/2010/main" val="388435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Final Thoughts</a:t>
            </a:r>
            <a:endParaRPr lang="en-US" dirty="0"/>
          </a:p>
        </p:txBody>
      </p:sp>
      <p:sp>
        <p:nvSpPr>
          <p:cNvPr id="3" name="Content Placeholder 2"/>
          <p:cNvSpPr>
            <a:spLocks noGrp="1"/>
          </p:cNvSpPr>
          <p:nvPr>
            <p:ph idx="1"/>
          </p:nvPr>
        </p:nvSpPr>
        <p:spPr/>
        <p:txBody>
          <a:bodyPr/>
          <a:lstStyle/>
          <a:p>
            <a:pPr marL="0" indent="0">
              <a:buNone/>
            </a:pPr>
            <a:r>
              <a:rPr lang="en-US" sz="3200" dirty="0"/>
              <a:t>What to do if . . .</a:t>
            </a:r>
          </a:p>
          <a:p>
            <a:pPr marL="600075" lvl="1" indent="-257175"/>
            <a:r>
              <a:rPr lang="en-US" sz="2800" dirty="0"/>
              <a:t>I want to include 17-year-old college students</a:t>
            </a:r>
          </a:p>
          <a:p>
            <a:pPr marL="600075" lvl="1" indent="-257175"/>
            <a:r>
              <a:rPr lang="en-US" sz="2800" dirty="0"/>
              <a:t>I want to pay participants</a:t>
            </a:r>
          </a:p>
          <a:p>
            <a:pPr marL="600075" lvl="1" indent="-257175"/>
            <a:r>
              <a:rPr lang="en-US" sz="2800" dirty="0"/>
              <a:t>I want to use data panels</a:t>
            </a:r>
          </a:p>
          <a:p>
            <a:pPr marL="600075" lvl="1" indent="-257175"/>
            <a:r>
              <a:rPr lang="en-US" sz="2800" dirty="0"/>
              <a:t>Someone complains about the research</a:t>
            </a:r>
          </a:p>
          <a:p>
            <a:pPr marL="600075" lvl="1" indent="-257175"/>
            <a:r>
              <a:rPr lang="en-US" sz="2800" dirty="0"/>
              <a:t>A participant experiences an adverse event</a:t>
            </a:r>
          </a:p>
          <a:p>
            <a:pPr marL="600075" lvl="1" indent="-257175"/>
            <a:r>
              <a:rPr lang="en-US" sz="2800" dirty="0"/>
              <a:t>There is a protocol deviation/violation</a:t>
            </a:r>
          </a:p>
          <a:p>
            <a:endParaRPr lang="en-US" dirty="0"/>
          </a:p>
        </p:txBody>
      </p:sp>
      <p:sp>
        <p:nvSpPr>
          <p:cNvPr id="4" name="TextBox 3"/>
          <p:cNvSpPr txBox="1"/>
          <p:nvPr/>
        </p:nvSpPr>
        <p:spPr>
          <a:xfrm>
            <a:off x="0" y="6205187"/>
            <a:ext cx="9143999" cy="646331"/>
          </a:xfrm>
          <a:prstGeom prst="rect">
            <a:avLst/>
          </a:prstGeom>
          <a:solidFill>
            <a:schemeClr val="tx1"/>
          </a:solidFill>
        </p:spPr>
        <p:txBody>
          <a:bodyPr wrap="square" rtlCol="0">
            <a:spAutoFit/>
          </a:bodyPr>
          <a:lstStyle/>
          <a:p>
            <a:r>
              <a:rPr lang="en-US" dirty="0" smtClean="0">
                <a:solidFill>
                  <a:schemeClr val="bg1"/>
                </a:solidFill>
              </a:rPr>
              <a:t>NOTE: For </a:t>
            </a:r>
            <a:r>
              <a:rPr lang="en-US" dirty="0">
                <a:solidFill>
                  <a:schemeClr val="bg1"/>
                </a:solidFill>
              </a:rPr>
              <a:t>more detailed information on all of these topics, see the </a:t>
            </a:r>
            <a:r>
              <a:rPr lang="en-US" i="1" dirty="0">
                <a:solidFill>
                  <a:schemeClr val="bg1"/>
                </a:solidFill>
              </a:rPr>
              <a:t>Principal Investigator’s Instruction Manual</a:t>
            </a:r>
            <a:r>
              <a:rPr lang="en-US" dirty="0">
                <a:solidFill>
                  <a:schemeClr val="bg1"/>
                </a:solidFill>
              </a:rPr>
              <a:t> which is available on the IRB </a:t>
            </a:r>
            <a:r>
              <a:rPr lang="en-US" dirty="0" smtClean="0">
                <a:solidFill>
                  <a:schemeClr val="bg1"/>
                </a:solidFill>
              </a:rPr>
              <a:t>website</a:t>
            </a:r>
            <a:endParaRPr lang="en-US" dirty="0">
              <a:solidFill>
                <a:schemeClr val="bg1"/>
              </a:solidFill>
            </a:endParaRPr>
          </a:p>
        </p:txBody>
      </p:sp>
    </p:spTree>
    <p:extLst>
      <p:ext uri="{BB962C8B-B14F-4D97-AF65-F5344CB8AC3E}">
        <p14:creationId xmlns:p14="http://schemas.microsoft.com/office/powerpoint/2010/main" val="2968450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IRB Process Step 1</a:t>
            </a:r>
          </a:p>
        </p:txBody>
      </p:sp>
      <p:sp>
        <p:nvSpPr>
          <p:cNvPr id="3" name="Text Placeholder 2"/>
          <p:cNvSpPr>
            <a:spLocks noGrp="1"/>
          </p:cNvSpPr>
          <p:nvPr>
            <p:ph type="body" idx="1"/>
          </p:nvPr>
        </p:nvSpPr>
        <p:spPr/>
        <p:txBody>
          <a:bodyPr/>
          <a:lstStyle/>
          <a:p>
            <a:r>
              <a:rPr lang="en-US" dirty="0"/>
              <a:t>Determine Whether Your Study Requires IRB Review</a:t>
            </a:r>
          </a:p>
          <a:p>
            <a:endParaRPr lang="en-US" dirty="0"/>
          </a:p>
        </p:txBody>
      </p:sp>
    </p:spTree>
    <p:extLst>
      <p:ext uri="{BB962C8B-B14F-4D97-AF65-F5344CB8AC3E}">
        <p14:creationId xmlns:p14="http://schemas.microsoft.com/office/powerpoint/2010/main" val="553585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Determine if your study is human subjects research</a:t>
            </a:r>
            <a:br>
              <a:rPr lang="en-US" dirty="0" smtClean="0"/>
            </a:br>
            <a:endParaRPr lang="en-US" dirty="0"/>
          </a:p>
        </p:txBody>
      </p:sp>
      <p:graphicFrame>
        <p:nvGraphicFramePr>
          <p:cNvPr id="4" name="Content Placeholder 7">
            <a:extLst>
              <a:ext uri="{FF2B5EF4-FFF2-40B4-BE49-F238E27FC236}">
                <a16:creationId xmlns:a16="http://schemas.microsoft.com/office/drawing/2014/main" id="{B4F1AF26-AB04-4037-8EFB-5F7360934BB9}"/>
              </a:ext>
            </a:extLst>
          </p:cNvPr>
          <p:cNvGraphicFramePr>
            <a:graphicFrameLocks noGrp="1"/>
          </p:cNvGraphicFramePr>
          <p:nvPr>
            <p:ph idx="4294967295"/>
            <p:extLst>
              <p:ext uri="{D42A27DB-BD31-4B8C-83A1-F6EECF244321}">
                <p14:modId xmlns:p14="http://schemas.microsoft.com/office/powerpoint/2010/main" val="467513563"/>
              </p:ext>
            </p:extLst>
          </p:nvPr>
        </p:nvGraphicFramePr>
        <p:xfrm>
          <a:off x="1085145" y="2274962"/>
          <a:ext cx="7201118" cy="3894667"/>
        </p:xfrm>
        <a:graphic>
          <a:graphicData uri="http://schemas.openxmlformats.org/drawingml/2006/table">
            <a:tbl>
              <a:tblPr firstRow="1" bandRow="1">
                <a:tableStyleId>{5C22544A-7EE6-4342-B048-85BDC9FD1C3A}</a:tableStyleId>
              </a:tblPr>
              <a:tblGrid>
                <a:gridCol w="3600559">
                  <a:extLst>
                    <a:ext uri="{9D8B030D-6E8A-4147-A177-3AD203B41FA5}">
                      <a16:colId xmlns:a16="http://schemas.microsoft.com/office/drawing/2014/main" val="3647680543"/>
                    </a:ext>
                  </a:extLst>
                </a:gridCol>
                <a:gridCol w="3600559">
                  <a:extLst>
                    <a:ext uri="{9D8B030D-6E8A-4147-A177-3AD203B41FA5}">
                      <a16:colId xmlns:a16="http://schemas.microsoft.com/office/drawing/2014/main" val="573090463"/>
                    </a:ext>
                  </a:extLst>
                </a:gridCol>
              </a:tblGrid>
              <a:tr h="643217">
                <a:tc>
                  <a:txBody>
                    <a:bodyPr/>
                    <a:lstStyle/>
                    <a:p>
                      <a:r>
                        <a:rPr lang="en-US" sz="2000" dirty="0"/>
                        <a:t>HUMAN SUBECT</a:t>
                      </a:r>
                    </a:p>
                  </a:txBody>
                  <a:tcPr marL="95372" marR="95372" marT="34290" marB="34290"/>
                </a:tc>
                <a:tc>
                  <a:txBody>
                    <a:bodyPr/>
                    <a:lstStyle/>
                    <a:p>
                      <a:r>
                        <a:rPr lang="en-US" sz="2000" dirty="0"/>
                        <a:t>RESEARCH</a:t>
                      </a:r>
                    </a:p>
                  </a:txBody>
                  <a:tcPr marL="95372" marR="95372" marT="34290" marB="34290"/>
                </a:tc>
                <a:extLst>
                  <a:ext uri="{0D108BD9-81ED-4DB2-BD59-A6C34878D82A}">
                    <a16:rowId xmlns:a16="http://schemas.microsoft.com/office/drawing/2014/main" val="470269735"/>
                  </a:ext>
                </a:extLst>
              </a:tr>
              <a:tr h="3251450">
                <a:tc>
                  <a:txBody>
                    <a:bodyPr/>
                    <a:lstStyle/>
                    <a:p>
                      <a:pPr marL="285750" indent="-285750">
                        <a:buFont typeface="Arial" panose="020B0604020202020204" pitchFamily="34" charset="0"/>
                        <a:buChar char="•"/>
                      </a:pPr>
                      <a:r>
                        <a:rPr lang="en-US" sz="1800" dirty="0"/>
                        <a:t>Living individual about whom an investigator obtains, uses, studies, generates or analyzes:</a:t>
                      </a:r>
                    </a:p>
                    <a:p>
                      <a:pPr marL="742950" lvl="1" indent="-285750">
                        <a:buFont typeface="Arial" panose="020B0604020202020204" pitchFamily="34" charset="0"/>
                        <a:buChar char="•"/>
                      </a:pPr>
                      <a:r>
                        <a:rPr lang="en-US" sz="1800" dirty="0"/>
                        <a:t>Private </a:t>
                      </a:r>
                      <a:r>
                        <a:rPr lang="en-US" sz="1800" dirty="0" smtClean="0"/>
                        <a:t>information*</a:t>
                      </a:r>
                      <a:endParaRPr lang="en-US" sz="1800" dirty="0"/>
                    </a:p>
                    <a:p>
                      <a:pPr marL="742950" lvl="1" indent="-285750">
                        <a:buFont typeface="Arial" panose="020B0604020202020204" pitchFamily="34" charset="0"/>
                        <a:buChar char="•"/>
                      </a:pPr>
                      <a:r>
                        <a:rPr lang="en-US" sz="1800" dirty="0"/>
                        <a:t>Identifiable information</a:t>
                      </a:r>
                    </a:p>
                    <a:p>
                      <a:pPr marL="742950" lvl="1" indent="-285750">
                        <a:buFont typeface="Arial" panose="020B0604020202020204" pitchFamily="34" charset="0"/>
                        <a:buChar char="•"/>
                      </a:pPr>
                      <a:endParaRPr lang="en-US" sz="1800" dirty="0"/>
                    </a:p>
                    <a:p>
                      <a:pPr marL="285750" lvl="0" indent="-285750">
                        <a:buFont typeface="Arial" panose="020B0604020202020204" pitchFamily="34" charset="0"/>
                        <a:buChar char="•"/>
                      </a:pPr>
                      <a:r>
                        <a:rPr lang="en-US" sz="1800" dirty="0"/>
                        <a:t>Through either</a:t>
                      </a:r>
                    </a:p>
                    <a:p>
                      <a:pPr marL="742950" lvl="1" indent="-285750">
                        <a:buFont typeface="Arial" panose="020B0604020202020204" pitchFamily="34" charset="0"/>
                        <a:buChar char="•"/>
                      </a:pPr>
                      <a:r>
                        <a:rPr lang="en-US" sz="1800" dirty="0" smtClean="0"/>
                        <a:t>Intervention*</a:t>
                      </a:r>
                      <a:endParaRPr lang="en-US" sz="1800" dirty="0">
                        <a:sym typeface="Wingdings" panose="05000000000000000000" pitchFamily="2" charset="2"/>
                      </a:endParaRPr>
                    </a:p>
                    <a:p>
                      <a:pPr marL="742950" lvl="1" indent="-285750">
                        <a:buFont typeface="Arial" panose="020B0604020202020204" pitchFamily="34" charset="0"/>
                        <a:buChar char="•"/>
                      </a:pPr>
                      <a:r>
                        <a:rPr lang="en-US" sz="1800" dirty="0" smtClean="0">
                          <a:sym typeface="Wingdings" panose="05000000000000000000" pitchFamily="2" charset="2"/>
                        </a:rPr>
                        <a:t>Interaction* </a:t>
                      </a:r>
                      <a:endParaRPr lang="en-US" sz="1800" dirty="0"/>
                    </a:p>
                  </a:txBody>
                  <a:tcPr marL="95372" marR="95372" marT="34290" marB="34290"/>
                </a:tc>
                <a:tc>
                  <a:txBody>
                    <a:bodyPr/>
                    <a:lstStyle/>
                    <a:p>
                      <a:pPr marL="285750" indent="-285750">
                        <a:buFont typeface="Arial" panose="020B0604020202020204" pitchFamily="34" charset="0"/>
                        <a:buChar char="•"/>
                      </a:pPr>
                      <a:r>
                        <a:rPr lang="en-US" sz="1800" dirty="0"/>
                        <a:t>A systematic investigation, including research development, testing, and evaluation, designed to develop or contribute to generalizable knowledge</a:t>
                      </a:r>
                    </a:p>
                  </a:txBody>
                  <a:tcPr marL="95372" marR="95372" marT="34290" marB="34290"/>
                </a:tc>
                <a:extLst>
                  <a:ext uri="{0D108BD9-81ED-4DB2-BD59-A6C34878D82A}">
                    <a16:rowId xmlns:a16="http://schemas.microsoft.com/office/drawing/2014/main" val="1991359109"/>
                  </a:ext>
                </a:extLst>
              </a:tr>
            </a:tbl>
          </a:graphicData>
        </a:graphic>
      </p:graphicFrame>
      <p:sp>
        <p:nvSpPr>
          <p:cNvPr id="5" name="TextBox 4"/>
          <p:cNvSpPr txBox="1"/>
          <p:nvPr/>
        </p:nvSpPr>
        <p:spPr>
          <a:xfrm>
            <a:off x="2722599" y="1701210"/>
            <a:ext cx="4443079" cy="400110"/>
          </a:xfrm>
          <a:prstGeom prst="rect">
            <a:avLst/>
          </a:prstGeom>
          <a:noFill/>
        </p:spPr>
        <p:txBody>
          <a:bodyPr wrap="square" rtlCol="0">
            <a:spAutoFit/>
          </a:bodyPr>
          <a:lstStyle/>
          <a:p>
            <a:r>
              <a:rPr lang="en-US" sz="2000" b="1" dirty="0"/>
              <a:t>What is Human Subjects’ Research?</a:t>
            </a:r>
          </a:p>
        </p:txBody>
      </p:sp>
    </p:spTree>
    <p:extLst>
      <p:ext uri="{BB962C8B-B14F-4D97-AF65-F5344CB8AC3E}">
        <p14:creationId xmlns:p14="http://schemas.microsoft.com/office/powerpoint/2010/main" val="3688430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IRB Process Step 2</a:t>
            </a:r>
          </a:p>
        </p:txBody>
      </p:sp>
      <p:sp>
        <p:nvSpPr>
          <p:cNvPr id="3" name="Text Placeholder 2"/>
          <p:cNvSpPr>
            <a:spLocks noGrp="1"/>
          </p:cNvSpPr>
          <p:nvPr>
            <p:ph type="body" idx="1"/>
          </p:nvPr>
        </p:nvSpPr>
        <p:spPr/>
        <p:txBody>
          <a:bodyPr/>
          <a:lstStyle/>
          <a:p>
            <a:r>
              <a:rPr lang="en-US" dirty="0"/>
              <a:t>Ensure All Study Personnel Have Completed Human Subjects’ Protections Training</a:t>
            </a:r>
          </a:p>
          <a:p>
            <a:endParaRPr lang="en-US" dirty="0"/>
          </a:p>
        </p:txBody>
      </p:sp>
    </p:spTree>
    <p:extLst>
      <p:ext uri="{BB962C8B-B14F-4D97-AF65-F5344CB8AC3E}">
        <p14:creationId xmlns:p14="http://schemas.microsoft.com/office/powerpoint/2010/main" val="634596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Subjects’ Protections Training</a:t>
            </a:r>
          </a:p>
        </p:txBody>
      </p:sp>
      <p:sp>
        <p:nvSpPr>
          <p:cNvPr id="3" name="Content Placeholder 2"/>
          <p:cNvSpPr>
            <a:spLocks noGrp="1"/>
          </p:cNvSpPr>
          <p:nvPr>
            <p:ph sz="half" idx="1"/>
          </p:nvPr>
        </p:nvSpPr>
        <p:spPr>
          <a:xfrm>
            <a:off x="628649" y="1825625"/>
            <a:ext cx="8079415" cy="3820263"/>
          </a:xfrm>
        </p:spPr>
        <p:txBody>
          <a:bodyPr>
            <a:normAutofit fontScale="92500" lnSpcReduction="10000"/>
          </a:bodyPr>
          <a:lstStyle/>
          <a:p>
            <a:pPr marL="0" indent="0">
              <a:buNone/>
            </a:pPr>
            <a:r>
              <a:rPr lang="en-US" sz="2000" dirty="0">
                <a:hlinkClick r:id="rId2"/>
              </a:rPr>
              <a:t>CITI </a:t>
            </a:r>
            <a:r>
              <a:rPr lang="en-US" sz="2000" dirty="0" smtClean="0">
                <a:hlinkClick r:id="rId2"/>
              </a:rPr>
              <a:t>PROGRAM</a:t>
            </a:r>
            <a:r>
              <a:rPr lang="en-US" sz="2000" dirty="0" smtClean="0"/>
              <a:t> </a:t>
            </a:r>
          </a:p>
          <a:p>
            <a:pPr marL="0" indent="0">
              <a:buNone/>
            </a:pPr>
            <a:r>
              <a:rPr lang="en-US" sz="2000" dirty="0" smtClean="0">
                <a:hlinkClick r:id="rId3"/>
              </a:rPr>
              <a:t>Login </a:t>
            </a:r>
            <a:r>
              <a:rPr lang="en-US" sz="2000" dirty="0">
                <a:hlinkClick r:id="rId3"/>
              </a:rPr>
              <a:t>through CITI </a:t>
            </a:r>
            <a:r>
              <a:rPr lang="en-US" sz="2000" dirty="0"/>
              <a:t>with your TU </a:t>
            </a:r>
            <a:r>
              <a:rPr lang="en-US" sz="2000" dirty="0" err="1"/>
              <a:t>netID</a:t>
            </a:r>
            <a:r>
              <a:rPr lang="en-US" sz="2000" dirty="0"/>
              <a:t> and password. </a:t>
            </a:r>
          </a:p>
          <a:p>
            <a:pPr marL="214313" indent="-214313"/>
            <a:r>
              <a:rPr lang="en-US" sz="2000" dirty="0"/>
              <a:t>Complete all modules</a:t>
            </a:r>
          </a:p>
          <a:p>
            <a:pPr marL="557213" lvl="1" indent="-214313"/>
            <a:r>
              <a:rPr lang="en-US" sz="2000" dirty="0"/>
              <a:t>Should take several hours</a:t>
            </a:r>
          </a:p>
          <a:p>
            <a:pPr marL="557213" lvl="1" indent="-214313"/>
            <a:r>
              <a:rPr lang="en-US" sz="2000" dirty="0"/>
              <a:t>Score at least 80</a:t>
            </a:r>
            <a:r>
              <a:rPr lang="en-US" sz="2000" dirty="0" smtClean="0"/>
              <a:t>%</a:t>
            </a:r>
            <a:endParaRPr lang="en-US" sz="2000" dirty="0"/>
          </a:p>
          <a:p>
            <a:pPr marL="214313" indent="-214313"/>
            <a:r>
              <a:rPr lang="en-US" sz="2000" dirty="0" smtClean="0"/>
              <a:t>The CITI website is already linked to Towson’s </a:t>
            </a:r>
            <a:r>
              <a:rPr lang="en-US" sz="2000" i="1" dirty="0" smtClean="0"/>
              <a:t>Kuali Protocols</a:t>
            </a:r>
            <a:r>
              <a:rPr lang="en-US" sz="2000" dirty="0" smtClean="0"/>
              <a:t>, so when you submit your IRB application online your certificate (as well as other TU personnel listed on your protocol) will automatically connect to your application. </a:t>
            </a:r>
          </a:p>
          <a:p>
            <a:pPr marL="214313" indent="-214313"/>
            <a:r>
              <a:rPr lang="en-US" sz="2000" dirty="0" smtClean="0"/>
              <a:t>Non-TU personnel will need to have their certificates attached separately in the “</a:t>
            </a:r>
            <a:r>
              <a:rPr lang="en-US" sz="2000" dirty="0"/>
              <a:t>A</a:t>
            </a:r>
            <a:r>
              <a:rPr lang="en-US" sz="2000" dirty="0" smtClean="0"/>
              <a:t>ttachments” section. </a:t>
            </a:r>
          </a:p>
          <a:p>
            <a:pPr marL="214313" indent="-214313"/>
            <a:r>
              <a:rPr lang="en-US" sz="2000" dirty="0" smtClean="0"/>
              <a:t>If you have completed another NIH approved human subjects training program through another institution that is still active and up-to-date, TU will accept that in lieu of a TU CITI certificate. </a:t>
            </a:r>
          </a:p>
        </p:txBody>
      </p:sp>
      <p:sp>
        <p:nvSpPr>
          <p:cNvPr id="5" name="TextBox 4">
            <a:extLst>
              <a:ext uri="{FF2B5EF4-FFF2-40B4-BE49-F238E27FC236}">
                <a16:creationId xmlns:a16="http://schemas.microsoft.com/office/drawing/2014/main" id="{58425234-FF07-4EFD-9FDF-B26BC64F7D02}"/>
              </a:ext>
            </a:extLst>
          </p:cNvPr>
          <p:cNvSpPr txBox="1"/>
          <p:nvPr/>
        </p:nvSpPr>
        <p:spPr>
          <a:xfrm>
            <a:off x="0" y="6176372"/>
            <a:ext cx="4583289" cy="680956"/>
          </a:xfrm>
          <a:prstGeom prst="rect">
            <a:avLst/>
          </a:prstGeom>
          <a:solidFill>
            <a:schemeClr val="tx1"/>
          </a:solidFill>
          <a:ln>
            <a:solidFill>
              <a:schemeClr val="bg1"/>
            </a:solidFill>
          </a:ln>
        </p:spPr>
        <p:txBody>
          <a:bodyPr wrap="square" rtlCol="0">
            <a:spAutoFit/>
          </a:bodyPr>
          <a:lstStyle/>
          <a:p>
            <a:r>
              <a:rPr lang="en-US" sz="1275" dirty="0">
                <a:solidFill>
                  <a:schemeClr val="bg1"/>
                </a:solidFill>
              </a:rPr>
              <a:t>NOTE: Studies will not be submitted for review UNTIL evidence of Human Subjects’ Protection Training has been provided </a:t>
            </a:r>
            <a:r>
              <a:rPr lang="en-US" sz="1275" dirty="0" smtClean="0">
                <a:solidFill>
                  <a:schemeClr val="bg1"/>
                </a:solidFill>
              </a:rPr>
              <a:t>by ALL </a:t>
            </a:r>
            <a:r>
              <a:rPr lang="en-US" sz="1275" dirty="0">
                <a:solidFill>
                  <a:schemeClr val="bg1"/>
                </a:solidFill>
              </a:rPr>
              <a:t>study personnel involved in data collection or analysis</a:t>
            </a:r>
          </a:p>
        </p:txBody>
      </p:sp>
    </p:spTree>
    <p:extLst>
      <p:ext uri="{BB962C8B-B14F-4D97-AF65-F5344CB8AC3E}">
        <p14:creationId xmlns:p14="http://schemas.microsoft.com/office/powerpoint/2010/main" val="311864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Training Certificates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If you have research assistants (RAs) working on a protocol, those certificates do not have to be on file with the IRB since RAs frequently change from semester to semester for course requirements. </a:t>
            </a:r>
          </a:p>
          <a:p>
            <a:pPr marL="0" indent="0">
              <a:buNone/>
            </a:pPr>
            <a:r>
              <a:rPr lang="en-US" sz="2400" dirty="0" smtClean="0"/>
              <a:t>It is the PI’s responsibility to ensure their students complete the appropriate training and have them on file. Failure to do so may result in suspending a protocol until all trainings have been completed. </a:t>
            </a:r>
            <a:endParaRPr lang="en-US" sz="2400" dirty="0"/>
          </a:p>
        </p:txBody>
      </p:sp>
    </p:spTree>
    <p:extLst>
      <p:ext uri="{BB962C8B-B14F-4D97-AF65-F5344CB8AC3E}">
        <p14:creationId xmlns:p14="http://schemas.microsoft.com/office/powerpoint/2010/main" val="479863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IRB Process Step 3</a:t>
            </a:r>
          </a:p>
        </p:txBody>
      </p:sp>
      <p:sp>
        <p:nvSpPr>
          <p:cNvPr id="3" name="Text Placeholder 2"/>
          <p:cNvSpPr>
            <a:spLocks noGrp="1"/>
          </p:cNvSpPr>
          <p:nvPr>
            <p:ph type="body" idx="1"/>
          </p:nvPr>
        </p:nvSpPr>
        <p:spPr/>
        <p:txBody>
          <a:bodyPr/>
          <a:lstStyle/>
          <a:p>
            <a:r>
              <a:rPr lang="en-US" dirty="0"/>
              <a:t>Determine Level of Review </a:t>
            </a:r>
          </a:p>
          <a:p>
            <a:endParaRPr lang="en-US" dirty="0"/>
          </a:p>
        </p:txBody>
      </p:sp>
    </p:spTree>
    <p:extLst>
      <p:ext uri="{BB962C8B-B14F-4D97-AF65-F5344CB8AC3E}">
        <p14:creationId xmlns:p14="http://schemas.microsoft.com/office/powerpoint/2010/main" val="4152528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if your study meets the definition of “minimal risk”</a:t>
            </a:r>
            <a:endParaRPr lang="en-US" dirty="0"/>
          </a:p>
        </p:txBody>
      </p:sp>
      <p:sp>
        <p:nvSpPr>
          <p:cNvPr id="3" name="Content Placeholder 2"/>
          <p:cNvSpPr>
            <a:spLocks noGrp="1"/>
          </p:cNvSpPr>
          <p:nvPr>
            <p:ph idx="1"/>
          </p:nvPr>
        </p:nvSpPr>
        <p:spPr/>
        <p:txBody>
          <a:bodyPr/>
          <a:lstStyle/>
          <a:p>
            <a:r>
              <a:rPr lang="en-US" sz="2400" dirty="0"/>
              <a:t>As defined in 45CFR46.102.j, minimal risk . . .</a:t>
            </a:r>
          </a:p>
          <a:p>
            <a:pPr lvl="1"/>
            <a:r>
              <a:rPr lang="en-US" sz="2400" dirty="0"/>
              <a:t>…</a:t>
            </a:r>
            <a:r>
              <a:rPr lang="en-US" sz="2400" i="1" dirty="0"/>
              <a:t>means that the probability and magnitude of </a:t>
            </a:r>
            <a:r>
              <a:rPr lang="en-US" sz="2400" i="1" u="sng" dirty="0"/>
              <a:t>harm or discomfort</a:t>
            </a:r>
            <a:r>
              <a:rPr lang="en-US" sz="2400" i="1" dirty="0"/>
              <a:t>, anticipated in the research are not greater in and of themselves than those risks ordinarily </a:t>
            </a:r>
            <a:r>
              <a:rPr lang="en-US" sz="2400" i="1" u="sng" dirty="0"/>
              <a:t>encountered in daily life</a:t>
            </a:r>
            <a:r>
              <a:rPr lang="en-US" sz="2400" i="1" dirty="0"/>
              <a:t> or during the performance of </a:t>
            </a:r>
            <a:r>
              <a:rPr lang="en-US" sz="2400" i="1" u="sng" dirty="0"/>
              <a:t>routine physical or psychological tests</a:t>
            </a:r>
            <a:r>
              <a:rPr lang="en-US" sz="2400" i="1" dirty="0"/>
              <a:t>.</a:t>
            </a:r>
            <a:endParaRPr lang="en-US" sz="2400" i="1" u="sng" dirty="0"/>
          </a:p>
          <a:p>
            <a:endParaRPr lang="en-US" dirty="0"/>
          </a:p>
        </p:txBody>
      </p:sp>
    </p:spTree>
    <p:extLst>
      <p:ext uri="{BB962C8B-B14F-4D97-AF65-F5344CB8AC3E}">
        <p14:creationId xmlns:p14="http://schemas.microsoft.com/office/powerpoint/2010/main" val="2316037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owson">
      <a:dk1>
        <a:srgbClr val="000000"/>
      </a:dk1>
      <a:lt1>
        <a:srgbClr val="FFFFFF"/>
      </a:lt1>
      <a:dk2>
        <a:srgbClr val="44546A"/>
      </a:dk2>
      <a:lt2>
        <a:srgbClr val="DDDDDD"/>
      </a:lt2>
      <a:accent1>
        <a:srgbClr val="FFBB00"/>
      </a:accent1>
      <a:accent2>
        <a:srgbClr val="DDDDDD"/>
      </a:accent2>
      <a:accent3>
        <a:srgbClr val="3C3C3C"/>
      </a:accent3>
      <a:accent4>
        <a:srgbClr val="FFC000"/>
      </a:accent4>
      <a:accent5>
        <a:srgbClr val="CC9900"/>
      </a:accent5>
      <a:accent6>
        <a:srgbClr val="70AD47"/>
      </a:accent6>
      <a:hlink>
        <a:srgbClr val="CC9900"/>
      </a:hlink>
      <a:folHlink>
        <a:srgbClr val="DDDDD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U Glen Mist-169.potx" id="{FE0F514C-37BD-40AB-9F71-28034E5F096A}" vid="{AFFBF7B2-468B-4272-BB36-0B27431F8F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TUPPT-GlenMist-43</Template>
  <TotalTime>68</TotalTime>
  <Words>2040</Words>
  <Application>Microsoft Office PowerPoint</Application>
  <PresentationFormat>On-screen Show (4:3)</PresentationFormat>
  <Paragraphs>209</Paragraphs>
  <Slides>20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Proxima Nova</vt:lpstr>
      <vt:lpstr>Wingdings</vt:lpstr>
      <vt:lpstr>Office Theme</vt:lpstr>
      <vt:lpstr>IRB Process</vt:lpstr>
      <vt:lpstr>Institutional Review Board</vt:lpstr>
      <vt:lpstr>IRB Process Step 1</vt:lpstr>
      <vt:lpstr>Determine if your study is human subjects research </vt:lpstr>
      <vt:lpstr>IRB Process Step 2</vt:lpstr>
      <vt:lpstr>Human Subjects’ Protections Training</vt:lpstr>
      <vt:lpstr>Maintaining Training Certificates</vt:lpstr>
      <vt:lpstr>IRB Process Step 3</vt:lpstr>
      <vt:lpstr>Determine if your study meets the definition of “minimal risk”</vt:lpstr>
      <vt:lpstr>PowerPoint Presentation</vt:lpstr>
      <vt:lpstr>Review Categories</vt:lpstr>
      <vt:lpstr>IRB Process Step 4</vt:lpstr>
      <vt:lpstr>The Successful IRB Application</vt:lpstr>
      <vt:lpstr>Continued…</vt:lpstr>
      <vt:lpstr>Continued…</vt:lpstr>
      <vt:lpstr>IRB Process Step 5</vt:lpstr>
      <vt:lpstr>Revising your Application</vt:lpstr>
      <vt:lpstr>IRB Process Step 6</vt:lpstr>
      <vt:lpstr>Amending Applications</vt:lpstr>
      <vt:lpstr>Some Final Thoughts</vt:lpstr>
    </vt:vector>
  </TitlesOfParts>
  <Company>Towson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IRB Process</dc:title>
  <dc:creator>Dawson, Ashley R.</dc:creator>
  <cp:lastModifiedBy>Dawson, Ashley R.</cp:lastModifiedBy>
  <cp:revision>11</cp:revision>
  <dcterms:created xsi:type="dcterms:W3CDTF">2019-11-08T17:16:36Z</dcterms:created>
  <dcterms:modified xsi:type="dcterms:W3CDTF">2019-12-06T16:00:25Z</dcterms:modified>
</cp:coreProperties>
</file>